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77" r:id="rId7"/>
    <p:sldId id="285" r:id="rId8"/>
    <p:sldId id="280" r:id="rId9"/>
    <p:sldId id="260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8" r:id="rId26"/>
    <p:sldId id="279" r:id="rId27"/>
    <p:sldId id="281" r:id="rId28"/>
    <p:sldId id="282" r:id="rId29"/>
    <p:sldId id="283" r:id="rId30"/>
    <p:sldId id="284" r:id="rId31"/>
  </p:sldIdLst>
  <p:sldSz cx="18288000" cy="10287000"/>
  <p:notesSz cx="6858000" cy="9144000"/>
  <p:embeddedFontLst>
    <p:embeddedFont>
      <p:font typeface="Agrandir Black" panose="020B0604020202020204" charset="0"/>
      <p:regular r:id="rId32"/>
    </p:embeddedFont>
    <p:embeddedFont>
      <p:font typeface="Kollektif" panose="020B0604020202020204" charset="0"/>
      <p:regular r:id="rId33"/>
    </p:embeddedFont>
    <p:embeddedFont>
      <p:font typeface="Kollektif Bold" panose="020B0604020202020204" charset="0"/>
      <p:regular r:id="rId34"/>
    </p:embeddedFont>
    <p:embeddedFont>
      <p:font typeface="Kollektif Italics" panose="020B0604020202020204" charset="0"/>
      <p:regular r:id="rId35"/>
    </p:embeddedFont>
    <p:embeddedFont>
      <p:font typeface="Nunito" pitchFamily="2" charset="0"/>
      <p:regular r:id="rId36"/>
      <p:bold r:id="rId37"/>
      <p:italic r:id="rId38"/>
      <p:boldItalic r:id="rId39"/>
    </p:embeddedFont>
    <p:embeddedFont>
      <p:font typeface="Open Sauce" panose="020B0604020202020204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5BE728-891A-43D2-A490-79045BA413CF}">
          <p14:sldIdLst>
            <p14:sldId id="256"/>
            <p14:sldId id="257"/>
            <p14:sldId id="258"/>
            <p14:sldId id="261"/>
            <p14:sldId id="259"/>
            <p14:sldId id="277"/>
            <p14:sldId id="285"/>
            <p14:sldId id="280"/>
            <p14:sldId id="260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8"/>
            <p14:sldId id="279"/>
            <p14:sldId id="281"/>
            <p14:sldId id="282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4E2"/>
    <a:srgbClr val="EC80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21" autoAdjust="0"/>
    <p:restoredTop sz="94622" autoAdjust="0"/>
  </p:normalViewPr>
  <p:slideViewPr>
    <p:cSldViewPr>
      <p:cViewPr>
        <p:scale>
          <a:sx n="50" d="100"/>
          <a:sy n="50" d="100"/>
        </p:scale>
        <p:origin x="682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9" Type="http://schemas.openxmlformats.org/officeDocument/2006/relationships/image" Target="../media/image3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8.jpeg"/><Relationship Id="rId7" Type="http://schemas.openxmlformats.org/officeDocument/2006/relationships/image" Target="../media/image42.sv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9.jpeg"/><Relationship Id="rId9" Type="http://schemas.openxmlformats.org/officeDocument/2006/relationships/image" Target="../media/image3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jpeg"/><Relationship Id="rId4" Type="http://schemas.openxmlformats.org/officeDocument/2006/relationships/image" Target="../media/image53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sv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sv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svg"/><Relationship Id="rId4" Type="http://schemas.openxmlformats.org/officeDocument/2006/relationships/image" Target="../media/image74.svg"/><Relationship Id="rId9" Type="http://schemas.openxmlformats.org/officeDocument/2006/relationships/image" Target="../media/image79.png"/><Relationship Id="rId14" Type="http://schemas.openxmlformats.org/officeDocument/2006/relationships/image" Target="../media/image84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g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svg"/><Relationship Id="rId18" Type="http://schemas.openxmlformats.org/officeDocument/2006/relationships/image" Target="../media/image23.svg"/><Relationship Id="rId26" Type="http://schemas.openxmlformats.org/officeDocument/2006/relationships/image" Target="../media/image36.svg"/><Relationship Id="rId39" Type="http://schemas.openxmlformats.org/officeDocument/2006/relationships/image" Target="../media/image61.png"/><Relationship Id="rId21" Type="http://schemas.openxmlformats.org/officeDocument/2006/relationships/image" Target="../media/image27.png"/><Relationship Id="rId34" Type="http://schemas.openxmlformats.org/officeDocument/2006/relationships/image" Target="../media/image56.svg"/><Relationship Id="rId42" Type="http://schemas.openxmlformats.org/officeDocument/2006/relationships/image" Target="../media/image67.svg"/><Relationship Id="rId47" Type="http://schemas.openxmlformats.org/officeDocument/2006/relationships/image" Target="../media/image71.svg"/><Relationship Id="rId50" Type="http://schemas.openxmlformats.org/officeDocument/2006/relationships/image" Target="../media/image13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29" Type="http://schemas.openxmlformats.org/officeDocument/2006/relationships/image" Target="../media/image43.png"/><Relationship Id="rId11" Type="http://schemas.openxmlformats.org/officeDocument/2006/relationships/image" Target="../media/image16.svg"/><Relationship Id="rId24" Type="http://schemas.openxmlformats.org/officeDocument/2006/relationships/image" Target="../media/image34.svg"/><Relationship Id="rId32" Type="http://schemas.openxmlformats.org/officeDocument/2006/relationships/image" Target="../media/image50.svg"/><Relationship Id="rId37" Type="http://schemas.openxmlformats.org/officeDocument/2006/relationships/image" Target="../media/image59.png"/><Relationship Id="rId40" Type="http://schemas.openxmlformats.org/officeDocument/2006/relationships/image" Target="../media/image62.svg"/><Relationship Id="rId45" Type="http://schemas.openxmlformats.org/officeDocument/2006/relationships/image" Target="../media/image12.png"/><Relationship Id="rId53" Type="http://schemas.openxmlformats.org/officeDocument/2006/relationships/image" Target="../media/image86.png"/><Relationship Id="rId5" Type="http://schemas.openxmlformats.org/officeDocument/2006/relationships/image" Target="../media/image6.png"/><Relationship Id="rId10" Type="http://schemas.openxmlformats.org/officeDocument/2006/relationships/image" Target="../media/image15.png"/><Relationship Id="rId19" Type="http://schemas.openxmlformats.org/officeDocument/2006/relationships/image" Target="../media/image24.gif"/><Relationship Id="rId31" Type="http://schemas.openxmlformats.org/officeDocument/2006/relationships/image" Target="../media/image49.png"/><Relationship Id="rId44" Type="http://schemas.openxmlformats.org/officeDocument/2006/relationships/image" Target="../media/image69.svg"/><Relationship Id="rId52" Type="http://schemas.openxmlformats.org/officeDocument/2006/relationships/image" Target="../media/image85.gif"/><Relationship Id="rId4" Type="http://schemas.openxmlformats.org/officeDocument/2006/relationships/image" Target="../media/image5.svg"/><Relationship Id="rId9" Type="http://schemas.openxmlformats.org/officeDocument/2006/relationships/image" Target="../media/image11.svg"/><Relationship Id="rId14" Type="http://schemas.openxmlformats.org/officeDocument/2006/relationships/image" Target="../media/image19.png"/><Relationship Id="rId22" Type="http://schemas.openxmlformats.org/officeDocument/2006/relationships/image" Target="../media/image28.svg"/><Relationship Id="rId27" Type="http://schemas.openxmlformats.org/officeDocument/2006/relationships/image" Target="../media/image41.png"/><Relationship Id="rId30" Type="http://schemas.openxmlformats.org/officeDocument/2006/relationships/image" Target="../media/image44.svg"/><Relationship Id="rId35" Type="http://schemas.openxmlformats.org/officeDocument/2006/relationships/image" Target="../media/image57.png"/><Relationship Id="rId43" Type="http://schemas.openxmlformats.org/officeDocument/2006/relationships/image" Target="../media/image68.png"/><Relationship Id="rId48" Type="http://schemas.openxmlformats.org/officeDocument/2006/relationships/image" Target="../media/image83.png"/><Relationship Id="rId8" Type="http://schemas.openxmlformats.org/officeDocument/2006/relationships/image" Target="../media/image10.png"/><Relationship Id="rId51" Type="http://schemas.openxmlformats.org/officeDocument/2006/relationships/image" Target="../media/image14.svg"/><Relationship Id="rId3" Type="http://schemas.openxmlformats.org/officeDocument/2006/relationships/image" Target="../media/image4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5.png"/><Relationship Id="rId33" Type="http://schemas.openxmlformats.org/officeDocument/2006/relationships/image" Target="../media/image55.png"/><Relationship Id="rId38" Type="http://schemas.openxmlformats.org/officeDocument/2006/relationships/image" Target="../media/image60.svg"/><Relationship Id="rId46" Type="http://schemas.openxmlformats.org/officeDocument/2006/relationships/image" Target="../media/image70.png"/><Relationship Id="rId20" Type="http://schemas.openxmlformats.org/officeDocument/2006/relationships/image" Target="../media/image26.png"/><Relationship Id="rId41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5" Type="http://schemas.openxmlformats.org/officeDocument/2006/relationships/image" Target="../media/image20.svg"/><Relationship Id="rId23" Type="http://schemas.openxmlformats.org/officeDocument/2006/relationships/image" Target="../media/image33.png"/><Relationship Id="rId28" Type="http://schemas.openxmlformats.org/officeDocument/2006/relationships/image" Target="../media/image42.svg"/><Relationship Id="rId36" Type="http://schemas.openxmlformats.org/officeDocument/2006/relationships/image" Target="../media/image58.svg"/><Relationship Id="rId49" Type="http://schemas.openxmlformats.org/officeDocument/2006/relationships/image" Target="../media/image8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5039" flipH="1">
            <a:off x="10498991" y="324146"/>
            <a:ext cx="9171672" cy="9578769"/>
          </a:xfrm>
          <a:custGeom>
            <a:avLst/>
            <a:gdLst/>
            <a:ahLst/>
            <a:cxnLst/>
            <a:rect l="l" t="t" r="r" b="b"/>
            <a:pathLst>
              <a:path w="9171672" h="9578769">
                <a:moveTo>
                  <a:pt x="9171672" y="0"/>
                </a:moveTo>
                <a:lnTo>
                  <a:pt x="0" y="0"/>
                </a:lnTo>
                <a:lnTo>
                  <a:pt x="0" y="9578769"/>
                </a:lnTo>
                <a:lnTo>
                  <a:pt x="9171672" y="9578769"/>
                </a:lnTo>
                <a:lnTo>
                  <a:pt x="9171672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34401" y="3525535"/>
            <a:ext cx="8700104" cy="4154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dirty="0">
                <a:solidFill>
                  <a:srgbClr val="925F64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2025 Project:</a:t>
            </a:r>
          </a:p>
          <a:p>
            <a:pPr algn="l">
              <a:lnSpc>
                <a:spcPts val="10800"/>
              </a:lnSpc>
            </a:pPr>
            <a:r>
              <a:rPr lang="en-US" sz="9000" dirty="0">
                <a:solidFill>
                  <a:srgbClr val="925F64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Movies and TV Show Data</a:t>
            </a:r>
          </a:p>
        </p:txBody>
      </p:sp>
      <p:sp>
        <p:nvSpPr>
          <p:cNvPr id="4" name="Freeform 4"/>
          <p:cNvSpPr/>
          <p:nvPr/>
        </p:nvSpPr>
        <p:spPr>
          <a:xfrm>
            <a:off x="1028700" y="-1380519"/>
            <a:ext cx="5575167" cy="4114800"/>
          </a:xfrm>
          <a:custGeom>
            <a:avLst/>
            <a:gdLst/>
            <a:ahLst/>
            <a:cxnLst/>
            <a:rect l="l" t="t" r="r" b="b"/>
            <a:pathLst>
              <a:path w="5575167" h="4114800">
                <a:moveTo>
                  <a:pt x="0" y="0"/>
                </a:moveTo>
                <a:lnTo>
                  <a:pt x="5575167" y="0"/>
                </a:lnTo>
                <a:lnTo>
                  <a:pt x="55751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95818" y="-1380519"/>
            <a:ext cx="5575167" cy="4114800"/>
          </a:xfrm>
          <a:custGeom>
            <a:avLst/>
            <a:gdLst/>
            <a:ahLst/>
            <a:cxnLst/>
            <a:rect l="l" t="t" r="r" b="b"/>
            <a:pathLst>
              <a:path w="5575167" h="4114800">
                <a:moveTo>
                  <a:pt x="0" y="0"/>
                </a:moveTo>
                <a:lnTo>
                  <a:pt x="5575168" y="0"/>
                </a:lnTo>
                <a:lnTo>
                  <a:pt x="55751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766150" y="8715981"/>
            <a:ext cx="5575167" cy="4114800"/>
          </a:xfrm>
          <a:custGeom>
            <a:avLst/>
            <a:gdLst/>
            <a:ahLst/>
            <a:cxnLst/>
            <a:rect l="l" t="t" r="r" b="b"/>
            <a:pathLst>
              <a:path w="5575167" h="4114800">
                <a:moveTo>
                  <a:pt x="0" y="0"/>
                </a:moveTo>
                <a:lnTo>
                  <a:pt x="5575168" y="0"/>
                </a:lnTo>
                <a:lnTo>
                  <a:pt x="55751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8F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3603233">
            <a:off x="10408706" y="-4295442"/>
            <a:ext cx="5732052" cy="9979992"/>
            <a:chOff x="0" y="0"/>
            <a:chExt cx="975486" cy="16984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5486" cy="1698405"/>
            </a:xfrm>
            <a:custGeom>
              <a:avLst/>
              <a:gdLst/>
              <a:ahLst/>
              <a:cxnLst/>
              <a:rect l="l" t="t" r="r" b="b"/>
              <a:pathLst>
                <a:path w="975486" h="1698405">
                  <a:moveTo>
                    <a:pt x="203200" y="0"/>
                  </a:moveTo>
                  <a:lnTo>
                    <a:pt x="772286" y="0"/>
                  </a:lnTo>
                  <a:lnTo>
                    <a:pt x="975486" y="1698405"/>
                  </a:lnTo>
                  <a:lnTo>
                    <a:pt x="0" y="16984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BC02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27000" y="-47625"/>
              <a:ext cx="721486" cy="1746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670245">
            <a:off x="1175812" y="-3301517"/>
            <a:ext cx="5721121" cy="8722674"/>
            <a:chOff x="0" y="0"/>
            <a:chExt cx="1113968" cy="16984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13968" cy="1698405"/>
            </a:xfrm>
            <a:custGeom>
              <a:avLst/>
              <a:gdLst/>
              <a:ahLst/>
              <a:cxnLst/>
              <a:rect l="l" t="t" r="r" b="b"/>
              <a:pathLst>
                <a:path w="1113968" h="1698405">
                  <a:moveTo>
                    <a:pt x="203200" y="0"/>
                  </a:moveTo>
                  <a:lnTo>
                    <a:pt x="910768" y="0"/>
                  </a:lnTo>
                  <a:lnTo>
                    <a:pt x="1113968" y="1698405"/>
                  </a:lnTo>
                  <a:lnTo>
                    <a:pt x="0" y="16984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7000" y="-47625"/>
              <a:ext cx="859968" cy="1746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5583142" y="383123"/>
            <a:ext cx="6260599" cy="6025882"/>
            <a:chOff x="30480" y="591820"/>
            <a:chExt cx="12736830" cy="12259310"/>
          </a:xfrm>
        </p:grpSpPr>
        <p:sp>
          <p:nvSpPr>
            <p:cNvPr id="9" name="Freeform 9"/>
            <p:cNvSpPr/>
            <p:nvPr/>
          </p:nvSpPr>
          <p:spPr>
            <a:xfrm>
              <a:off x="30480" y="591820"/>
              <a:ext cx="12736830" cy="12259310"/>
            </a:xfrm>
            <a:custGeom>
              <a:avLst/>
              <a:gdLst/>
              <a:ahLst/>
              <a:cxnLst/>
              <a:rect l="l" t="t" r="r" b="b"/>
              <a:pathLst>
                <a:path w="12736830" h="12259310">
                  <a:moveTo>
                    <a:pt x="11925300" y="4271010"/>
                  </a:moveTo>
                  <a:cubicBezTo>
                    <a:pt x="10819131" y="2120900"/>
                    <a:pt x="8590281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19"/>
                    <a:pt x="1822450" y="10811510"/>
                    <a:pt x="2842260" y="11203940"/>
                  </a:cubicBezTo>
                  <a:cubicBezTo>
                    <a:pt x="5585460" y="12259310"/>
                    <a:pt x="8953500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2"/>
              <a:stretch>
                <a:fillRect l="-19307" t="-5134" r="-18820" b="5134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928379" y="6656833"/>
            <a:ext cx="16431243" cy="2561385"/>
            <a:chOff x="0" y="0"/>
            <a:chExt cx="21908324" cy="341518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247650"/>
              <a:ext cx="21908324" cy="20595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799"/>
                </a:lnSpc>
              </a:pPr>
              <a:r>
                <a:rPr lang="en-US" sz="8999">
                  <a:solidFill>
                    <a:srgbClr val="F15E3D"/>
                  </a:solidFill>
                  <a:latin typeface="Agrandir Black"/>
                  <a:ea typeface="Agrandir Black"/>
                  <a:cs typeface="Agrandir Black"/>
                  <a:sym typeface="Agrandir Black"/>
                </a:rPr>
                <a:t>Welcome To Presentation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376320"/>
              <a:ext cx="21908324" cy="1038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19"/>
                </a:lnSpc>
              </a:pPr>
              <a:r>
                <a:rPr lang="en-US" sz="2399" b="1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I'm Rain, and I'll be sharing with you my beautiful ideas.</a:t>
              </a:r>
            </a:p>
            <a:p>
              <a:pPr algn="ctr">
                <a:lnSpc>
                  <a:spcPts val="3119"/>
                </a:lnSpc>
              </a:pPr>
              <a:r>
                <a:rPr lang="en-US" sz="2399" b="1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Follow me at @reallygreatsite to learn more. 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8F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363740">
            <a:off x="-25477" y="2694391"/>
            <a:ext cx="11840860" cy="10333842"/>
          </a:xfrm>
          <a:custGeom>
            <a:avLst/>
            <a:gdLst/>
            <a:ahLst/>
            <a:cxnLst/>
            <a:rect l="l" t="t" r="r" b="b"/>
            <a:pathLst>
              <a:path w="11840860" h="10333842">
                <a:moveTo>
                  <a:pt x="0" y="0"/>
                </a:moveTo>
                <a:lnTo>
                  <a:pt x="11840860" y="0"/>
                </a:lnTo>
                <a:lnTo>
                  <a:pt x="11840860" y="10333841"/>
                </a:lnTo>
                <a:lnTo>
                  <a:pt x="0" y="103338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433656" y="3141988"/>
            <a:ext cx="5825644" cy="597502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858630" y="5304765"/>
            <a:ext cx="3664147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Briefly elaborate on what you want to discuss.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58630" y="7671435"/>
            <a:ext cx="3803537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Briefly elaborate on what you want to discuss.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781050"/>
            <a:ext cx="16465718" cy="160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799"/>
              </a:lnSpc>
              <a:spcBef>
                <a:spcPct val="0"/>
              </a:spcBef>
            </a:pPr>
            <a:r>
              <a:rPr lang="en-US" sz="8999">
                <a:solidFill>
                  <a:srgbClr val="5271FF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Write Your Idea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304765"/>
            <a:ext cx="3692025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Briefly elaborate on what you want to discuss.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671435"/>
            <a:ext cx="3692025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Briefly elaborate on what you want to discuss.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8F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781050"/>
            <a:ext cx="6110842" cy="16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799"/>
              </a:lnSpc>
              <a:spcBef>
                <a:spcPct val="0"/>
              </a:spcBef>
            </a:pPr>
            <a:r>
              <a:rPr lang="en-US" sz="8999">
                <a:solidFill>
                  <a:srgbClr val="5271FF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About Us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374684" y="1028700"/>
            <a:ext cx="9884616" cy="8229600"/>
            <a:chOff x="0" y="0"/>
            <a:chExt cx="13179489" cy="109728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t="22265" b="22265"/>
            <a:stretch>
              <a:fillRect/>
            </a:stretch>
          </p:blipFill>
          <p:spPr>
            <a:xfrm>
              <a:off x="0" y="0"/>
              <a:ext cx="13179489" cy="10972800"/>
            </a:xfrm>
            <a:prstGeom prst="rect">
              <a:avLst/>
            </a:prstGeom>
          </p:spPr>
        </p:pic>
      </p:grpSp>
      <p:sp>
        <p:nvSpPr>
          <p:cNvPr id="5" name="Freeform 5"/>
          <p:cNvSpPr/>
          <p:nvPr/>
        </p:nvSpPr>
        <p:spPr>
          <a:xfrm>
            <a:off x="5286364" y="6415391"/>
            <a:ext cx="5725114" cy="3871609"/>
          </a:xfrm>
          <a:custGeom>
            <a:avLst/>
            <a:gdLst/>
            <a:ahLst/>
            <a:cxnLst/>
            <a:rect l="l" t="t" r="r" b="b"/>
            <a:pathLst>
              <a:path w="5725114" h="3871609">
                <a:moveTo>
                  <a:pt x="0" y="0"/>
                </a:moveTo>
                <a:lnTo>
                  <a:pt x="5725115" y="0"/>
                </a:lnTo>
                <a:lnTo>
                  <a:pt x="5725115" y="3871609"/>
                </a:lnTo>
                <a:lnTo>
                  <a:pt x="0" y="38716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4334065"/>
            <a:ext cx="4584125" cy="1615711"/>
            <a:chOff x="0" y="0"/>
            <a:chExt cx="6112166" cy="2154281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6112166" cy="492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399" b="1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Who we are?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060811"/>
              <a:ext cx="6112166" cy="10934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399" u="none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Briefly elaborate on what you want to discuss. 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7639431"/>
            <a:ext cx="4068379" cy="1618869"/>
            <a:chOff x="0" y="0"/>
            <a:chExt cx="5424506" cy="215849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"/>
              <a:ext cx="5424506" cy="492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399" b="1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What we do?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065198"/>
              <a:ext cx="5424506" cy="1093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399" u="none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Briefly elaborate on what you want to discuss. 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8F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62786" y="7363386"/>
            <a:ext cx="4268818" cy="4772053"/>
          </a:xfrm>
          <a:custGeom>
            <a:avLst/>
            <a:gdLst/>
            <a:ahLst/>
            <a:cxnLst/>
            <a:rect l="l" t="t" r="r" b="b"/>
            <a:pathLst>
              <a:path w="4268818" h="4772053">
                <a:moveTo>
                  <a:pt x="0" y="0"/>
                </a:moveTo>
                <a:lnTo>
                  <a:pt x="4268818" y="0"/>
                </a:lnTo>
                <a:lnTo>
                  <a:pt x="4268818" y="4772053"/>
                </a:lnTo>
                <a:lnTo>
                  <a:pt x="0" y="47720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8696737" cy="10287000"/>
            <a:chOff x="0" y="0"/>
            <a:chExt cx="11595649" cy="1371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7334" r="7334"/>
            <a:stretch>
              <a:fillRect/>
            </a:stretch>
          </p:blipFill>
          <p:spPr>
            <a:xfrm>
              <a:off x="0" y="0"/>
              <a:ext cx="11595649" cy="905933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rcRect l="22196" r="22196"/>
            <a:stretch>
              <a:fillRect/>
            </a:stretch>
          </p:blipFill>
          <p:spPr>
            <a:xfrm>
              <a:off x="0" y="9186333"/>
              <a:ext cx="3780550" cy="4529667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/>
            <a:srcRect l="21622" r="21622"/>
            <a:stretch>
              <a:fillRect/>
            </a:stretch>
          </p:blipFill>
          <p:spPr>
            <a:xfrm>
              <a:off x="3907550" y="9186333"/>
              <a:ext cx="3780550" cy="452966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/>
            <a:srcRect l="22179" r="22179"/>
            <a:stretch>
              <a:fillRect/>
            </a:stretch>
          </p:blipFill>
          <p:spPr>
            <a:xfrm>
              <a:off x="7815099" y="9186333"/>
              <a:ext cx="3780550" cy="4529667"/>
            </a:xfrm>
            <a:prstGeom prst="rect">
              <a:avLst/>
            </a:prstGeom>
          </p:spPr>
        </p:pic>
      </p:grpSp>
      <p:sp>
        <p:nvSpPr>
          <p:cNvPr id="8" name="Freeform 8"/>
          <p:cNvSpPr/>
          <p:nvPr/>
        </p:nvSpPr>
        <p:spPr>
          <a:xfrm>
            <a:off x="15587084" y="6555985"/>
            <a:ext cx="3344432" cy="5444592"/>
          </a:xfrm>
          <a:custGeom>
            <a:avLst/>
            <a:gdLst/>
            <a:ahLst/>
            <a:cxnLst/>
            <a:rect l="l" t="t" r="r" b="b"/>
            <a:pathLst>
              <a:path w="3344432" h="5444592">
                <a:moveTo>
                  <a:pt x="0" y="0"/>
                </a:moveTo>
                <a:lnTo>
                  <a:pt x="3344432" y="0"/>
                </a:lnTo>
                <a:lnTo>
                  <a:pt x="3344432" y="5444592"/>
                </a:lnTo>
                <a:lnTo>
                  <a:pt x="0" y="54445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005595" y="771525"/>
            <a:ext cx="7253705" cy="300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800"/>
              </a:lnSpc>
            </a:pPr>
            <a:r>
              <a:rPr lang="en-US" sz="9000">
                <a:solidFill>
                  <a:srgbClr val="F15E3D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Gallery Image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24484" y="4266775"/>
            <a:ext cx="7234816" cy="788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399" b="1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What can you say about your projects?</a:t>
            </a:r>
          </a:p>
          <a:p>
            <a:pPr algn="l">
              <a:lnSpc>
                <a:spcPts val="3119"/>
              </a:lnSpc>
            </a:pPr>
            <a:r>
              <a:rPr lang="en-US" sz="2399" b="1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Share it here!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8F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13805">
            <a:off x="15022208" y="-1047614"/>
            <a:ext cx="4118536" cy="4640887"/>
          </a:xfrm>
          <a:custGeom>
            <a:avLst/>
            <a:gdLst/>
            <a:ahLst/>
            <a:cxnLst/>
            <a:rect l="l" t="t" r="r" b="b"/>
            <a:pathLst>
              <a:path w="4118536" h="4640887">
                <a:moveTo>
                  <a:pt x="0" y="0"/>
                </a:moveTo>
                <a:lnTo>
                  <a:pt x="4118536" y="0"/>
                </a:lnTo>
                <a:lnTo>
                  <a:pt x="4118536" y="4640887"/>
                </a:lnTo>
                <a:lnTo>
                  <a:pt x="0" y="4640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741618" y="2524446"/>
            <a:ext cx="12804764" cy="5377499"/>
            <a:chOff x="0" y="0"/>
            <a:chExt cx="17073018" cy="7169998"/>
          </a:xfrm>
        </p:grpSpPr>
        <p:sp>
          <p:nvSpPr>
            <p:cNvPr id="4" name="TextBox 4"/>
            <p:cNvSpPr txBox="1"/>
            <p:nvPr/>
          </p:nvSpPr>
          <p:spPr>
            <a:xfrm>
              <a:off x="0" y="-257175"/>
              <a:ext cx="17073018" cy="5743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9000">
                  <a:solidFill>
                    <a:srgbClr val="5271FF"/>
                  </a:solidFill>
                  <a:latin typeface="Agrandir Black"/>
                  <a:ea typeface="Agrandir Black"/>
                  <a:cs typeface="Agrandir Black"/>
                  <a:sym typeface="Agrandir Black"/>
                </a:rPr>
                <a:t>Write an original statement or inspiring quote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58209" y="6635328"/>
              <a:ext cx="14956600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399" b="1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— Include a credit, citation, or supporting message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2461460">
            <a:off x="-641770" y="6742407"/>
            <a:ext cx="4065758" cy="3717586"/>
          </a:xfrm>
          <a:custGeom>
            <a:avLst/>
            <a:gdLst/>
            <a:ahLst/>
            <a:cxnLst/>
            <a:rect l="l" t="t" r="r" b="b"/>
            <a:pathLst>
              <a:path w="4065758" h="3717586">
                <a:moveTo>
                  <a:pt x="0" y="0"/>
                </a:moveTo>
                <a:lnTo>
                  <a:pt x="4065758" y="0"/>
                </a:lnTo>
                <a:lnTo>
                  <a:pt x="4065758" y="3717585"/>
                </a:lnTo>
                <a:lnTo>
                  <a:pt x="0" y="37175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8F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35691" y="4042284"/>
            <a:ext cx="2429727" cy="2731766"/>
          </a:xfrm>
          <a:custGeom>
            <a:avLst/>
            <a:gdLst/>
            <a:ahLst/>
            <a:cxnLst/>
            <a:rect l="l" t="t" r="r" b="b"/>
            <a:pathLst>
              <a:path w="2429727" h="2731766">
                <a:moveTo>
                  <a:pt x="0" y="0"/>
                </a:moveTo>
                <a:lnTo>
                  <a:pt x="2429727" y="0"/>
                </a:lnTo>
                <a:lnTo>
                  <a:pt x="2429727" y="2731766"/>
                </a:lnTo>
                <a:lnTo>
                  <a:pt x="0" y="273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3819" t="-54595" r="-115508" b="-5847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264655" y="4042284"/>
            <a:ext cx="2429727" cy="2731766"/>
          </a:xfrm>
          <a:custGeom>
            <a:avLst/>
            <a:gdLst/>
            <a:ahLst/>
            <a:cxnLst/>
            <a:rect l="l" t="t" r="r" b="b"/>
            <a:pathLst>
              <a:path w="2429727" h="2731766">
                <a:moveTo>
                  <a:pt x="0" y="0"/>
                </a:moveTo>
                <a:lnTo>
                  <a:pt x="2429727" y="0"/>
                </a:lnTo>
                <a:lnTo>
                  <a:pt x="2429727" y="2731766"/>
                </a:lnTo>
                <a:lnTo>
                  <a:pt x="0" y="27317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812" r="-2883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528177" y="4042284"/>
            <a:ext cx="2429727" cy="2731766"/>
          </a:xfrm>
          <a:custGeom>
            <a:avLst/>
            <a:gdLst/>
            <a:ahLst/>
            <a:cxnLst/>
            <a:rect l="l" t="t" r="r" b="b"/>
            <a:pathLst>
              <a:path w="2429727" h="2731766">
                <a:moveTo>
                  <a:pt x="0" y="0"/>
                </a:moveTo>
                <a:lnTo>
                  <a:pt x="2429728" y="0"/>
                </a:lnTo>
                <a:lnTo>
                  <a:pt x="2429728" y="2731766"/>
                </a:lnTo>
                <a:lnTo>
                  <a:pt x="0" y="27317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9707" r="-28728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922582" y="4042284"/>
            <a:ext cx="2429727" cy="2731766"/>
          </a:xfrm>
          <a:custGeom>
            <a:avLst/>
            <a:gdLst/>
            <a:ahLst/>
            <a:cxnLst/>
            <a:rect l="l" t="t" r="r" b="b"/>
            <a:pathLst>
              <a:path w="2429727" h="2731766">
                <a:moveTo>
                  <a:pt x="0" y="0"/>
                </a:moveTo>
                <a:lnTo>
                  <a:pt x="2429727" y="0"/>
                </a:lnTo>
                <a:lnTo>
                  <a:pt x="2429727" y="2731766"/>
                </a:lnTo>
                <a:lnTo>
                  <a:pt x="0" y="27317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2216" t="-730" r="-55595" b="-4028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0996" y="6983408"/>
            <a:ext cx="2243136" cy="3090629"/>
          </a:xfrm>
          <a:custGeom>
            <a:avLst/>
            <a:gdLst/>
            <a:ahLst/>
            <a:cxnLst/>
            <a:rect l="l" t="t" r="r" b="b"/>
            <a:pathLst>
              <a:path w="2243136" h="3090629">
                <a:moveTo>
                  <a:pt x="0" y="0"/>
                </a:moveTo>
                <a:lnTo>
                  <a:pt x="2243136" y="0"/>
                </a:lnTo>
                <a:lnTo>
                  <a:pt x="2243136" y="3090629"/>
                </a:lnTo>
                <a:lnTo>
                  <a:pt x="0" y="30906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584385">
            <a:off x="15618760" y="6244952"/>
            <a:ext cx="2280719" cy="3712912"/>
          </a:xfrm>
          <a:custGeom>
            <a:avLst/>
            <a:gdLst/>
            <a:ahLst/>
            <a:cxnLst/>
            <a:rect l="l" t="t" r="r" b="b"/>
            <a:pathLst>
              <a:path w="2280719" h="3712912">
                <a:moveTo>
                  <a:pt x="0" y="0"/>
                </a:moveTo>
                <a:lnTo>
                  <a:pt x="2280718" y="0"/>
                </a:lnTo>
                <a:lnTo>
                  <a:pt x="2280718" y="3712912"/>
                </a:lnTo>
                <a:lnTo>
                  <a:pt x="0" y="37129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935691" y="7234960"/>
            <a:ext cx="2429727" cy="874361"/>
            <a:chOff x="0" y="0"/>
            <a:chExt cx="3239636" cy="1165814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3239636" cy="4920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399" b="1" u="none" spc="119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 Name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37189"/>
              <a:ext cx="3239636" cy="428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 spc="105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Title or Position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96953" y="781050"/>
            <a:ext cx="16894094" cy="16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>
                <a:solidFill>
                  <a:srgbClr val="F15E3D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Add a Team Members Page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3761" y="2590807"/>
            <a:ext cx="16160478" cy="39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399" b="1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Elaborate on what you want to discuss. 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264655" y="7234960"/>
            <a:ext cx="2429727" cy="874361"/>
            <a:chOff x="0" y="0"/>
            <a:chExt cx="3239636" cy="1165814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9525"/>
              <a:ext cx="3239636" cy="4920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399" b="1" spc="119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 Name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737189"/>
              <a:ext cx="3239636" cy="428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 spc="105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Title or Position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528177" y="7234960"/>
            <a:ext cx="2429727" cy="874361"/>
            <a:chOff x="0" y="0"/>
            <a:chExt cx="3239636" cy="1165814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9525"/>
              <a:ext cx="3239636" cy="4920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399" b="1" u="none" spc="119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 Name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737189"/>
              <a:ext cx="3239636" cy="428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 spc="105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Title or Position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922582" y="7234960"/>
            <a:ext cx="2429727" cy="874361"/>
            <a:chOff x="0" y="0"/>
            <a:chExt cx="3239636" cy="1165814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9525"/>
              <a:ext cx="3239636" cy="4920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399" b="1" u="none" spc="119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 Name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737189"/>
              <a:ext cx="3239636" cy="428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 spc="105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Title or Position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BE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23815">
            <a:off x="6789155" y="6554146"/>
            <a:ext cx="5574688" cy="5896305"/>
          </a:xfrm>
          <a:custGeom>
            <a:avLst/>
            <a:gdLst/>
            <a:ahLst/>
            <a:cxnLst/>
            <a:rect l="l" t="t" r="r" b="b"/>
            <a:pathLst>
              <a:path w="5574688" h="5896305">
                <a:moveTo>
                  <a:pt x="0" y="0"/>
                </a:moveTo>
                <a:lnTo>
                  <a:pt x="5574688" y="0"/>
                </a:lnTo>
                <a:lnTo>
                  <a:pt x="5574688" y="5896305"/>
                </a:lnTo>
                <a:lnTo>
                  <a:pt x="0" y="58963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771244" y="808345"/>
            <a:ext cx="7316928" cy="7316928"/>
            <a:chOff x="0" y="0"/>
            <a:chExt cx="12700000" cy="12700000"/>
          </a:xfrm>
        </p:grpSpPr>
        <p:sp>
          <p:nvSpPr>
            <p:cNvPr id="4" name="Freeform 4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l="l" t="t" r="r" b="b"/>
              <a:pathLst>
                <a:path w="13009880" h="1164463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4"/>
              <a:stretch>
                <a:fillRect l="-19656" r="-19656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028700" y="3552508"/>
            <a:ext cx="7863904" cy="162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FFFFFF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Our Projects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5438458"/>
            <a:ext cx="7863904" cy="398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19"/>
              </a:lnSpc>
              <a:spcBef>
                <a:spcPct val="0"/>
              </a:spcBef>
            </a:pPr>
            <a:r>
              <a:rPr lang="en-US" sz="2399" b="1" u="none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Elaborate on what you want to discuss.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1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12192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0388" r="20388"/>
            <a:stretch>
              <a:fillRect/>
            </a:stretch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028700" y="771525"/>
            <a:ext cx="6792574" cy="300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15E3D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Your Project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200543"/>
            <a:ext cx="5492628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b="1" u="none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YEAR: 2022</a:t>
            </a: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b="1" u="none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ROLE: WRITE YOUR ROLE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5060391"/>
            <a:ext cx="6904302" cy="185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Presentations are communication tools that can be used as demonstrations, lectures, speeches, reports, and more. It is mostly presented before an audience. It serves a variety of purposes, making presentations powerful tools for convincing and teaching.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8F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98139" y="-1770261"/>
            <a:ext cx="21884278" cy="13827521"/>
            <a:chOff x="0" y="0"/>
            <a:chExt cx="29179037" cy="1843669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893" t="12096" r="9475" b="7692"/>
            <a:stretch>
              <a:fillRect/>
            </a:stretch>
          </p:blipFill>
          <p:spPr>
            <a:xfrm>
              <a:off x="0" y="0"/>
              <a:ext cx="29179037" cy="18436695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5509364" y="2143257"/>
            <a:ext cx="7269272" cy="5743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12F3D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A picture is worth a thousand words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1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93097" y="0"/>
            <a:ext cx="6694903" cy="10287000"/>
            <a:chOff x="0" y="0"/>
            <a:chExt cx="8926538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158" r="1158"/>
            <a:stretch>
              <a:fillRect/>
            </a:stretch>
          </p:blipFill>
          <p:spPr>
            <a:xfrm>
              <a:off x="0" y="0"/>
              <a:ext cx="8926538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1216420">
            <a:off x="8879292" y="-581543"/>
            <a:ext cx="4325188" cy="4114800"/>
          </a:xfrm>
          <a:custGeom>
            <a:avLst/>
            <a:gdLst/>
            <a:ahLst/>
            <a:cxnLst/>
            <a:rect l="l" t="t" r="r" b="b"/>
            <a:pathLst>
              <a:path w="4325188" h="4114800">
                <a:moveTo>
                  <a:pt x="0" y="0"/>
                </a:moveTo>
                <a:lnTo>
                  <a:pt x="4325189" y="0"/>
                </a:lnTo>
                <a:lnTo>
                  <a:pt x="43251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771525"/>
            <a:ext cx="5562600" cy="300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233245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Our Services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5143500"/>
            <a:ext cx="3870752" cy="1418659"/>
            <a:chOff x="0" y="0"/>
            <a:chExt cx="5161003" cy="1891546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5161003" cy="492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399" b="1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Service One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24617"/>
              <a:ext cx="5161003" cy="966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Elaborate on what you want</a:t>
              </a:r>
            </a:p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to discuss. 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283994" y="5143500"/>
            <a:ext cx="4032753" cy="1418659"/>
            <a:chOff x="0" y="0"/>
            <a:chExt cx="5377004" cy="1891546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"/>
              <a:ext cx="5377004" cy="492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399" b="1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Service Two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24617"/>
              <a:ext cx="5161003" cy="966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Elaborate on what you want</a:t>
              </a:r>
            </a:p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to discuss. 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7779501"/>
            <a:ext cx="3980117" cy="1418659"/>
            <a:chOff x="0" y="0"/>
            <a:chExt cx="5306823" cy="1891546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9525"/>
              <a:ext cx="5161003" cy="492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399" b="1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Service Three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24617"/>
              <a:ext cx="5306823" cy="966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Elaborate on what you want</a:t>
              </a:r>
            </a:p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to discuss. 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283994" y="7779501"/>
            <a:ext cx="4032753" cy="1418659"/>
            <a:chOff x="0" y="0"/>
            <a:chExt cx="5377004" cy="1891546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9525"/>
              <a:ext cx="5377004" cy="492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399" b="1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Service Four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24617"/>
              <a:ext cx="5306823" cy="966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Elaborate on what you want</a:t>
              </a:r>
            </a:p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to discuss. 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E5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914650" y="4758625"/>
            <a:ext cx="3124293" cy="76975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Interest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30000" y="4758625"/>
            <a:ext cx="4495800" cy="76975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6000" b="1" u="none" dirty="0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Hypothesis</a:t>
            </a:r>
          </a:p>
        </p:txBody>
      </p:sp>
      <p:sp>
        <p:nvSpPr>
          <p:cNvPr id="11" name="Freeform 11"/>
          <p:cNvSpPr/>
          <p:nvPr/>
        </p:nvSpPr>
        <p:spPr>
          <a:xfrm>
            <a:off x="13182600" y="0"/>
            <a:ext cx="5817841" cy="4114800"/>
          </a:xfrm>
          <a:custGeom>
            <a:avLst/>
            <a:gdLst/>
            <a:ahLst/>
            <a:cxnLst/>
            <a:rect l="l" t="t" r="r" b="b"/>
            <a:pathLst>
              <a:path w="5817841" h="4114800">
                <a:moveTo>
                  <a:pt x="0" y="0"/>
                </a:moveTo>
                <a:lnTo>
                  <a:pt x="5817840" y="0"/>
                </a:lnTo>
                <a:lnTo>
                  <a:pt x="5817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1355076"/>
            <a:ext cx="11136106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dirty="0">
                <a:solidFill>
                  <a:srgbClr val="233245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Problem Area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57400" y="5482834"/>
            <a:ext cx="6248400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I love movies and TV shows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Interesting to see the correlation between different factors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Genres – Years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Runtime – Popularity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44200" y="5931681"/>
            <a:ext cx="6096000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Is there is a correlation between the popularity of a show and different factors (genres, runtime, seasons, etc..)?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1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79015" y="1093929"/>
            <a:ext cx="3618084" cy="7866692"/>
          </a:xfrm>
          <a:custGeom>
            <a:avLst/>
            <a:gdLst/>
            <a:ahLst/>
            <a:cxnLst/>
            <a:rect l="l" t="t" r="r" b="b"/>
            <a:pathLst>
              <a:path w="3618084" h="7866692">
                <a:moveTo>
                  <a:pt x="0" y="0"/>
                </a:moveTo>
                <a:lnTo>
                  <a:pt x="3618083" y="0"/>
                </a:lnTo>
                <a:lnTo>
                  <a:pt x="3618083" y="7866692"/>
                </a:lnTo>
                <a:lnTo>
                  <a:pt x="0" y="78666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917" t="-465" r="-25646" b="-133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33463" y="893828"/>
            <a:ext cx="4300465" cy="8499344"/>
          </a:xfrm>
          <a:custGeom>
            <a:avLst/>
            <a:gdLst/>
            <a:ahLst/>
            <a:cxnLst/>
            <a:rect l="l" t="t" r="r" b="b"/>
            <a:pathLst>
              <a:path w="4300465" h="8499344">
                <a:moveTo>
                  <a:pt x="0" y="0"/>
                </a:moveTo>
                <a:lnTo>
                  <a:pt x="4300465" y="0"/>
                </a:lnTo>
                <a:lnTo>
                  <a:pt x="4300465" y="8499344"/>
                </a:lnTo>
                <a:lnTo>
                  <a:pt x="0" y="84993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77404" y="1158779"/>
            <a:ext cx="3770960" cy="7773268"/>
          </a:xfrm>
          <a:custGeom>
            <a:avLst/>
            <a:gdLst/>
            <a:ahLst/>
            <a:cxnLst/>
            <a:rect l="l" t="t" r="r" b="b"/>
            <a:pathLst>
              <a:path w="3770960" h="7773268">
                <a:moveTo>
                  <a:pt x="0" y="0"/>
                </a:moveTo>
                <a:lnTo>
                  <a:pt x="3770960" y="0"/>
                </a:lnTo>
                <a:lnTo>
                  <a:pt x="3770960" y="7773267"/>
                </a:lnTo>
                <a:lnTo>
                  <a:pt x="0" y="77732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4601" r="-10460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083563" y="893828"/>
            <a:ext cx="4300465" cy="8499344"/>
          </a:xfrm>
          <a:custGeom>
            <a:avLst/>
            <a:gdLst/>
            <a:ahLst/>
            <a:cxnLst/>
            <a:rect l="l" t="t" r="r" b="b"/>
            <a:pathLst>
              <a:path w="4300465" h="8499344">
                <a:moveTo>
                  <a:pt x="0" y="0"/>
                </a:moveTo>
                <a:lnTo>
                  <a:pt x="4300465" y="0"/>
                </a:lnTo>
                <a:lnTo>
                  <a:pt x="4300465" y="8499344"/>
                </a:lnTo>
                <a:lnTo>
                  <a:pt x="0" y="84993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3086100"/>
            <a:ext cx="5822112" cy="3858260"/>
            <a:chOff x="0" y="0"/>
            <a:chExt cx="7762817" cy="5144347"/>
          </a:xfrm>
        </p:grpSpPr>
        <p:sp>
          <p:nvSpPr>
            <p:cNvPr id="7" name="TextBox 7"/>
            <p:cNvSpPr txBox="1"/>
            <p:nvPr/>
          </p:nvSpPr>
          <p:spPr>
            <a:xfrm>
              <a:off x="0" y="-257175"/>
              <a:ext cx="7762817" cy="39145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>
                  <a:solidFill>
                    <a:srgbClr val="F15E3D"/>
                  </a:solidFill>
                  <a:latin typeface="Agrandir Black"/>
                  <a:ea typeface="Agrandir Black"/>
                  <a:cs typeface="Agrandir Black"/>
                  <a:sym typeface="Agrandir Black"/>
                </a:rPr>
                <a:t>Phone</a:t>
              </a:r>
            </a:p>
            <a:p>
              <a:pPr algn="l">
                <a:lnSpc>
                  <a:spcPts val="10800"/>
                </a:lnSpc>
              </a:pPr>
              <a:r>
                <a:rPr lang="en-US" sz="9000">
                  <a:solidFill>
                    <a:srgbClr val="F15E3D"/>
                  </a:solidFill>
                  <a:latin typeface="Agrandir Black"/>
                  <a:ea typeface="Agrandir Black"/>
                  <a:cs typeface="Agrandir Black"/>
                  <a:sym typeface="Agrandir Black"/>
                </a:rPr>
                <a:t>Mockup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105487"/>
              <a:ext cx="7762817" cy="1038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19"/>
                </a:lnSpc>
              </a:pPr>
              <a:r>
                <a:rPr lang="en-US" sz="2399" b="1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What can you say about your projects? Share it here!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1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032238">
            <a:off x="7355117" y="-1383742"/>
            <a:ext cx="7868665" cy="15605725"/>
            <a:chOff x="0" y="0"/>
            <a:chExt cx="812800" cy="16120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612006"/>
            </a:xfrm>
            <a:custGeom>
              <a:avLst/>
              <a:gdLst/>
              <a:ahLst/>
              <a:cxnLst/>
              <a:rect l="l" t="t" r="r" b="b"/>
              <a:pathLst>
                <a:path w="812800" h="1612006">
                  <a:moveTo>
                    <a:pt x="406400" y="1612006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1612006"/>
                  </a:lnTo>
                  <a:close/>
                </a:path>
              </a:pathLst>
            </a:custGeom>
            <a:solidFill>
              <a:srgbClr val="EFE88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27000" y="57993"/>
              <a:ext cx="558800" cy="8055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361509">
            <a:off x="765911" y="3710115"/>
            <a:ext cx="6183601" cy="6458069"/>
          </a:xfrm>
          <a:custGeom>
            <a:avLst/>
            <a:gdLst/>
            <a:ahLst/>
            <a:cxnLst/>
            <a:rect l="l" t="t" r="r" b="b"/>
            <a:pathLst>
              <a:path w="6183601" h="6458069">
                <a:moveTo>
                  <a:pt x="0" y="0"/>
                </a:moveTo>
                <a:lnTo>
                  <a:pt x="6183601" y="0"/>
                </a:lnTo>
                <a:lnTo>
                  <a:pt x="6183601" y="6458069"/>
                </a:lnTo>
                <a:lnTo>
                  <a:pt x="0" y="64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89682" y="1593044"/>
            <a:ext cx="9312468" cy="3000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F15E3D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Write Your Big Topic or Idea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642002" y="5271234"/>
            <a:ext cx="5807827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Presentations are communication tools that can be used as demonstrations, lectures, speeches, reports, and more.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11698" y="7193015"/>
            <a:ext cx="5668436" cy="1108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It serves a variety of purposes, making presentations powerful tools for convincing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and teaching.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BE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23280" y="1570384"/>
            <a:ext cx="6847390" cy="7146232"/>
          </a:xfrm>
          <a:custGeom>
            <a:avLst/>
            <a:gdLst/>
            <a:ahLst/>
            <a:cxnLst/>
            <a:rect l="l" t="t" r="r" b="b"/>
            <a:pathLst>
              <a:path w="6847390" h="7146232">
                <a:moveTo>
                  <a:pt x="0" y="0"/>
                </a:moveTo>
                <a:lnTo>
                  <a:pt x="6847389" y="0"/>
                </a:lnTo>
                <a:lnTo>
                  <a:pt x="6847389" y="7146232"/>
                </a:lnTo>
                <a:lnTo>
                  <a:pt x="0" y="7146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6114816"/>
            <a:ext cx="2111378" cy="2057634"/>
          </a:xfrm>
          <a:custGeom>
            <a:avLst/>
            <a:gdLst/>
            <a:ahLst/>
            <a:cxnLst/>
            <a:rect l="l" t="t" r="r" b="b"/>
            <a:pathLst>
              <a:path w="2111378" h="2057634">
                <a:moveTo>
                  <a:pt x="0" y="0"/>
                </a:moveTo>
                <a:lnTo>
                  <a:pt x="2111378" y="0"/>
                </a:lnTo>
                <a:lnTo>
                  <a:pt x="2111378" y="2057634"/>
                </a:lnTo>
                <a:lnTo>
                  <a:pt x="0" y="2057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860904">
            <a:off x="13691225" y="1069753"/>
            <a:ext cx="3619609" cy="1349127"/>
          </a:xfrm>
          <a:custGeom>
            <a:avLst/>
            <a:gdLst/>
            <a:ahLst/>
            <a:cxnLst/>
            <a:rect l="l" t="t" r="r" b="b"/>
            <a:pathLst>
              <a:path w="3619609" h="1349127">
                <a:moveTo>
                  <a:pt x="0" y="0"/>
                </a:moveTo>
                <a:lnTo>
                  <a:pt x="3619609" y="0"/>
                </a:lnTo>
                <a:lnTo>
                  <a:pt x="3619609" y="1349127"/>
                </a:lnTo>
                <a:lnTo>
                  <a:pt x="0" y="13491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765925" y="3444240"/>
            <a:ext cx="7378075" cy="3398520"/>
            <a:chOff x="0" y="0"/>
            <a:chExt cx="9837433" cy="4531360"/>
          </a:xfrm>
        </p:grpSpPr>
        <p:sp>
          <p:nvSpPr>
            <p:cNvPr id="6" name="TextBox 6"/>
            <p:cNvSpPr txBox="1"/>
            <p:nvPr/>
          </p:nvSpPr>
          <p:spPr>
            <a:xfrm>
              <a:off x="0" y="-257175"/>
              <a:ext cx="9837433" cy="3914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800"/>
                </a:lnSpc>
                <a:spcBef>
                  <a:spcPct val="0"/>
                </a:spcBef>
              </a:pPr>
              <a:r>
                <a:rPr lang="en-US" sz="9000">
                  <a:solidFill>
                    <a:srgbClr val="FFFFFF"/>
                  </a:solidFill>
                  <a:latin typeface="Agrandir Black"/>
                  <a:ea typeface="Agrandir Black"/>
                  <a:cs typeface="Agrandir Black"/>
                  <a:sym typeface="Agrandir Black"/>
                </a:rPr>
                <a:t>Stats &amp; Numbers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013200"/>
              <a:ext cx="7924761" cy="51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19"/>
                </a:lnSpc>
                <a:spcBef>
                  <a:spcPct val="0"/>
                </a:spcBef>
              </a:pPr>
              <a:r>
                <a:rPr lang="en-US" sz="2399" b="1" u="none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Elaborate on what you want to discuss. 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BF7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199499" y="5012938"/>
            <a:ext cx="3077226" cy="0"/>
          </a:xfrm>
          <a:prstGeom prst="line">
            <a:avLst/>
          </a:prstGeom>
          <a:ln w="38100" cap="flat">
            <a:solidFill>
              <a:srgbClr val="23324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3011275" y="5012938"/>
            <a:ext cx="3077226" cy="0"/>
          </a:xfrm>
          <a:prstGeom prst="line">
            <a:avLst/>
          </a:prstGeom>
          <a:ln w="38100" cap="flat">
            <a:solidFill>
              <a:srgbClr val="23324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2199499" y="5906251"/>
            <a:ext cx="3077226" cy="0"/>
          </a:xfrm>
          <a:prstGeom prst="line">
            <a:avLst/>
          </a:prstGeom>
          <a:ln w="38100" cap="flat">
            <a:solidFill>
              <a:srgbClr val="23324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3011275" y="5906251"/>
            <a:ext cx="3077226" cy="0"/>
          </a:xfrm>
          <a:prstGeom prst="line">
            <a:avLst/>
          </a:prstGeom>
          <a:ln w="38100" cap="flat">
            <a:solidFill>
              <a:srgbClr val="23324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7605387" y="5012938"/>
            <a:ext cx="3077226" cy="0"/>
          </a:xfrm>
          <a:prstGeom prst="line">
            <a:avLst/>
          </a:prstGeom>
          <a:ln w="38100" cap="flat">
            <a:solidFill>
              <a:srgbClr val="23324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7605387" y="5906251"/>
            <a:ext cx="3077226" cy="0"/>
          </a:xfrm>
          <a:prstGeom prst="line">
            <a:avLst/>
          </a:prstGeom>
          <a:ln w="38100" cap="flat">
            <a:solidFill>
              <a:srgbClr val="23324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 rot="-2011503">
            <a:off x="-1280548" y="8083591"/>
            <a:ext cx="4752819" cy="2394233"/>
          </a:xfrm>
          <a:custGeom>
            <a:avLst/>
            <a:gdLst/>
            <a:ahLst/>
            <a:cxnLst/>
            <a:rect l="l" t="t" r="r" b="b"/>
            <a:pathLst>
              <a:path w="4752819" h="2394233">
                <a:moveTo>
                  <a:pt x="0" y="0"/>
                </a:moveTo>
                <a:lnTo>
                  <a:pt x="4752820" y="0"/>
                </a:lnTo>
                <a:lnTo>
                  <a:pt x="4752820" y="2394232"/>
                </a:lnTo>
                <a:lnTo>
                  <a:pt x="0" y="239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362824">
            <a:off x="-432145" y="8314996"/>
            <a:ext cx="4752819" cy="2394233"/>
          </a:xfrm>
          <a:custGeom>
            <a:avLst/>
            <a:gdLst/>
            <a:ahLst/>
            <a:cxnLst/>
            <a:rect l="l" t="t" r="r" b="b"/>
            <a:pathLst>
              <a:path w="4752819" h="2394233">
                <a:moveTo>
                  <a:pt x="0" y="0"/>
                </a:moveTo>
                <a:lnTo>
                  <a:pt x="4752819" y="0"/>
                </a:lnTo>
                <a:lnTo>
                  <a:pt x="4752819" y="2394233"/>
                </a:lnTo>
                <a:lnTo>
                  <a:pt x="0" y="23942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8613137">
            <a:off x="16021050" y="-1210373"/>
            <a:ext cx="2962656" cy="4114800"/>
          </a:xfrm>
          <a:custGeom>
            <a:avLst/>
            <a:gdLst/>
            <a:ahLst/>
            <a:cxnLst/>
            <a:rect l="l" t="t" r="r" b="b"/>
            <a:pathLst>
              <a:path w="2962656" h="4114800">
                <a:moveTo>
                  <a:pt x="0" y="0"/>
                </a:moveTo>
                <a:lnTo>
                  <a:pt x="2962656" y="0"/>
                </a:lnTo>
                <a:lnTo>
                  <a:pt x="29626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085075" y="5311957"/>
            <a:ext cx="3306074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399" b="1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MONTHLY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85075" y="3267739"/>
            <a:ext cx="3306074" cy="163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500"/>
              </a:lnSpc>
              <a:spcBef>
                <a:spcPct val="0"/>
              </a:spcBef>
            </a:pPr>
            <a:r>
              <a:rPr lang="en-US" sz="9000" u="none">
                <a:solidFill>
                  <a:srgbClr val="F15E3D"/>
                </a:solidFill>
                <a:latin typeface="Kollektif"/>
                <a:ea typeface="Kollektif"/>
                <a:cs typeface="Kollektif"/>
                <a:sym typeface="Kollektif"/>
              </a:rPr>
              <a:t>20$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85075" y="6049126"/>
            <a:ext cx="330607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Add a feature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85075" y="6564478"/>
            <a:ext cx="330607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Add a feature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96851" y="5311957"/>
            <a:ext cx="3306074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399" b="1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YEARLY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896851" y="3267739"/>
            <a:ext cx="3306074" cy="163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500"/>
              </a:lnSpc>
              <a:spcBef>
                <a:spcPct val="0"/>
              </a:spcBef>
            </a:pPr>
            <a:r>
              <a:rPr lang="en-US" sz="9000">
                <a:solidFill>
                  <a:srgbClr val="F15E3D"/>
                </a:solidFill>
                <a:latin typeface="Kollektif"/>
                <a:ea typeface="Kollektif"/>
                <a:cs typeface="Kollektif"/>
                <a:sym typeface="Kollektif"/>
              </a:rPr>
              <a:t>300</a:t>
            </a:r>
            <a:r>
              <a:rPr lang="en-US" sz="9000" u="none">
                <a:solidFill>
                  <a:srgbClr val="F15E3D"/>
                </a:solidFill>
                <a:latin typeface="Kollektif"/>
                <a:ea typeface="Kollektif"/>
                <a:cs typeface="Kollektif"/>
                <a:sym typeface="Kollektif"/>
              </a:rPr>
              <a:t>$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896851" y="6049126"/>
            <a:ext cx="330607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Add a feature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896851" y="6564478"/>
            <a:ext cx="330607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Add a feature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896851" y="7604476"/>
            <a:ext cx="330607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Add a feature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896851" y="8644473"/>
            <a:ext cx="330607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Add a feature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896851" y="7084477"/>
            <a:ext cx="330607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Add a feature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896851" y="8124474"/>
            <a:ext cx="330607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Add a feature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490963" y="5311957"/>
            <a:ext cx="3306074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399" b="1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MONTHLY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490963" y="3267739"/>
            <a:ext cx="3306074" cy="163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500"/>
              </a:lnSpc>
              <a:spcBef>
                <a:spcPct val="0"/>
              </a:spcBef>
            </a:pPr>
            <a:r>
              <a:rPr lang="en-US" sz="9000">
                <a:solidFill>
                  <a:srgbClr val="F15E3D"/>
                </a:solidFill>
                <a:latin typeface="Open Sauce"/>
                <a:ea typeface="Open Sauce"/>
                <a:cs typeface="Open Sauce"/>
                <a:sym typeface="Open Sauce"/>
              </a:rPr>
              <a:t>30</a:t>
            </a:r>
            <a:r>
              <a:rPr lang="en-US" sz="9000" u="none">
                <a:solidFill>
                  <a:srgbClr val="F15E3D"/>
                </a:solidFill>
                <a:latin typeface="Open Sauce"/>
                <a:ea typeface="Open Sauce"/>
                <a:cs typeface="Open Sauce"/>
                <a:sym typeface="Open Sauce"/>
              </a:rPr>
              <a:t>$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490963" y="6049126"/>
            <a:ext cx="330607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Open Sauce"/>
                <a:ea typeface="Open Sauce"/>
                <a:cs typeface="Open Sauce"/>
                <a:sym typeface="Open Sauce"/>
              </a:rPr>
              <a:t>Add a feature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490963" y="6564478"/>
            <a:ext cx="330607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Open Sauce"/>
                <a:ea typeface="Open Sauce"/>
                <a:cs typeface="Open Sauce"/>
                <a:sym typeface="Open Sauce"/>
              </a:rPr>
              <a:t>Add a feature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490963" y="7604476"/>
            <a:ext cx="330607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Open Sauce"/>
                <a:ea typeface="Open Sauce"/>
                <a:cs typeface="Open Sauce"/>
                <a:sym typeface="Open Sauce"/>
              </a:rPr>
              <a:t>Add a feature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490963" y="7084477"/>
            <a:ext cx="330607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Open Sauce"/>
                <a:ea typeface="Open Sauce"/>
                <a:cs typeface="Open Sauce"/>
                <a:sym typeface="Open Sauce"/>
              </a:rPr>
              <a:t>Add a feature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28700" y="771525"/>
            <a:ext cx="16230600" cy="162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5271FF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Add a Pricing Page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BF7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280" y="3866053"/>
            <a:ext cx="3849673" cy="384967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398" y="3866053"/>
            <a:ext cx="3849673" cy="384967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6516" y="3866053"/>
            <a:ext cx="3849673" cy="3849673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 rot="2014260">
            <a:off x="15733969" y="2700268"/>
            <a:ext cx="3050661" cy="2451622"/>
          </a:xfrm>
          <a:custGeom>
            <a:avLst/>
            <a:gdLst/>
            <a:ahLst/>
            <a:cxnLst/>
            <a:rect l="l" t="t" r="r" b="b"/>
            <a:pathLst>
              <a:path w="3050661" h="2451622">
                <a:moveTo>
                  <a:pt x="0" y="0"/>
                </a:moveTo>
                <a:lnTo>
                  <a:pt x="3050662" y="0"/>
                </a:lnTo>
                <a:lnTo>
                  <a:pt x="3050662" y="2451623"/>
                </a:lnTo>
                <a:lnTo>
                  <a:pt x="0" y="24516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683196" y="8492878"/>
            <a:ext cx="3621024" cy="4114800"/>
          </a:xfrm>
          <a:custGeom>
            <a:avLst/>
            <a:gdLst/>
            <a:ahLst/>
            <a:cxnLst/>
            <a:rect l="l" t="t" r="r" b="b"/>
            <a:pathLst>
              <a:path w="3621024" h="4114800">
                <a:moveTo>
                  <a:pt x="0" y="0"/>
                </a:moveTo>
                <a:lnTo>
                  <a:pt x="3621024" y="0"/>
                </a:lnTo>
                <a:lnTo>
                  <a:pt x="36210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27316" y="7736593"/>
            <a:ext cx="4431601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Elaborate on the featured statistic.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082020" y="7736593"/>
            <a:ext cx="407866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Elaborate on the featured statistic.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08473" y="7736593"/>
            <a:ext cx="4223991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Elaborate on the featured statistic.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0" y="771525"/>
            <a:ext cx="18288000" cy="162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F15E3D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Infographic Slide Report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82803" y="2447882"/>
            <a:ext cx="12322393" cy="39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399" b="1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Elaborate on the featured statistic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BF7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52084" y="824691"/>
            <a:ext cx="1388747" cy="138874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965871" y="824691"/>
            <a:ext cx="1388747" cy="138874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C02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552084" y="5554925"/>
            <a:ext cx="1388747" cy="138874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C4C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965871" y="5554925"/>
            <a:ext cx="1388747" cy="138874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5E3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4945576" y="-2057400"/>
            <a:ext cx="5575167" cy="4114800"/>
          </a:xfrm>
          <a:custGeom>
            <a:avLst/>
            <a:gdLst/>
            <a:ahLst/>
            <a:cxnLst/>
            <a:rect l="l" t="t" r="r" b="b"/>
            <a:pathLst>
              <a:path w="5575167" h="4114800">
                <a:moveTo>
                  <a:pt x="0" y="0"/>
                </a:moveTo>
                <a:lnTo>
                  <a:pt x="5575168" y="0"/>
                </a:lnTo>
                <a:lnTo>
                  <a:pt x="55751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1174214" y="3065387"/>
            <a:ext cx="4336420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Where do you need to improve? 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Are resources adequate? What do others do better than you?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174214" y="2394413"/>
            <a:ext cx="2657921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WEAKNESSES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165241" y="852263"/>
            <a:ext cx="781794" cy="1187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FFFFFF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W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785608" y="7795621"/>
            <a:ext cx="4319936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What are your goals? 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Are demands shifting?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How can it be improved?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785608" y="7124647"/>
            <a:ext cx="3110657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OPPORTUNITIES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911641" y="5582497"/>
            <a:ext cx="495300" cy="1187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FFFFFF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174214" y="7795621"/>
            <a:ext cx="5117007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What are the blockers you're facing? 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What are factors outside of your control?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174214" y="7124647"/>
            <a:ext cx="1830884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THREATS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439235" y="5582497"/>
            <a:ext cx="442020" cy="1187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FFFFFF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777367" y="3065388"/>
            <a:ext cx="4336420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What are you doing well? 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What sets you apart? What are your good qualities?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777367" y="2394413"/>
            <a:ext cx="232692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STRENGTHS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930691" y="852263"/>
            <a:ext cx="457200" cy="1187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FFFFFF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S</a:t>
            </a:r>
          </a:p>
        </p:txBody>
      </p:sp>
      <p:sp>
        <p:nvSpPr>
          <p:cNvPr id="27" name="Freeform 27"/>
          <p:cNvSpPr/>
          <p:nvPr/>
        </p:nvSpPr>
        <p:spPr>
          <a:xfrm>
            <a:off x="5390704" y="9082438"/>
            <a:ext cx="5575167" cy="4114800"/>
          </a:xfrm>
          <a:custGeom>
            <a:avLst/>
            <a:gdLst/>
            <a:ahLst/>
            <a:cxnLst/>
            <a:rect l="l" t="t" r="r" b="b"/>
            <a:pathLst>
              <a:path w="5575167" h="4114800">
                <a:moveTo>
                  <a:pt x="0" y="0"/>
                </a:moveTo>
                <a:lnTo>
                  <a:pt x="5575167" y="0"/>
                </a:lnTo>
                <a:lnTo>
                  <a:pt x="55751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5400000">
            <a:off x="16009531" y="2787584"/>
            <a:ext cx="5575167" cy="4114800"/>
          </a:xfrm>
          <a:custGeom>
            <a:avLst/>
            <a:gdLst/>
            <a:ahLst/>
            <a:cxnLst/>
            <a:rect l="l" t="t" r="r" b="b"/>
            <a:pathLst>
              <a:path w="5575167" h="4114800">
                <a:moveTo>
                  <a:pt x="0" y="0"/>
                </a:moveTo>
                <a:lnTo>
                  <a:pt x="5575167" y="0"/>
                </a:lnTo>
                <a:lnTo>
                  <a:pt x="55751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BF7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93097" y="0"/>
            <a:ext cx="6694903" cy="10287000"/>
            <a:chOff x="0" y="0"/>
            <a:chExt cx="8926538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250" r="1250"/>
            <a:stretch>
              <a:fillRect/>
            </a:stretch>
          </p:blipFill>
          <p:spPr>
            <a:xfrm>
              <a:off x="0" y="0"/>
              <a:ext cx="8926538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028700" y="1777867"/>
            <a:ext cx="6830616" cy="162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15E3D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Contact Us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3715429"/>
            <a:ext cx="7022371" cy="4536529"/>
            <a:chOff x="0" y="0"/>
            <a:chExt cx="9363161" cy="6048705"/>
          </a:xfrm>
        </p:grpSpPr>
        <p:sp>
          <p:nvSpPr>
            <p:cNvPr id="6" name="AutoShape 6"/>
            <p:cNvSpPr/>
            <p:nvPr/>
          </p:nvSpPr>
          <p:spPr>
            <a:xfrm rot="-10800000">
              <a:off x="0" y="0"/>
              <a:ext cx="9363161" cy="0"/>
            </a:xfrm>
            <a:prstGeom prst="line">
              <a:avLst/>
            </a:prstGeom>
            <a:ln w="25400" cap="rnd">
              <a:solidFill>
                <a:srgbClr val="233245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-10800000">
              <a:off x="25400" y="1204661"/>
              <a:ext cx="9325061" cy="0"/>
            </a:xfrm>
            <a:prstGeom prst="line">
              <a:avLst/>
            </a:prstGeom>
            <a:ln w="25400" cap="rnd">
              <a:solidFill>
                <a:srgbClr val="233245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-10800000">
              <a:off x="25400" y="2409322"/>
              <a:ext cx="9312361" cy="0"/>
            </a:xfrm>
            <a:prstGeom prst="line">
              <a:avLst/>
            </a:prstGeom>
            <a:ln w="25400" cap="rnd">
              <a:solidFill>
                <a:srgbClr val="233245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-10800000">
              <a:off x="25400" y="3613983"/>
              <a:ext cx="9337761" cy="0"/>
            </a:xfrm>
            <a:prstGeom prst="line">
              <a:avLst/>
            </a:prstGeom>
            <a:ln w="25400" cap="rnd">
              <a:solidFill>
                <a:srgbClr val="233245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 rot="-10800000">
              <a:off x="25400" y="4818644"/>
              <a:ext cx="9312361" cy="0"/>
            </a:xfrm>
            <a:prstGeom prst="line">
              <a:avLst/>
            </a:prstGeom>
            <a:ln w="25400" cap="rnd">
              <a:solidFill>
                <a:srgbClr val="233245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 rot="-10800000">
              <a:off x="0" y="6023305"/>
              <a:ext cx="9363161" cy="0"/>
            </a:xfrm>
            <a:prstGeom prst="line">
              <a:avLst/>
            </a:prstGeom>
            <a:ln w="25400" cap="rnd">
              <a:solidFill>
                <a:srgbClr val="233245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 rot="-5400000">
              <a:off x="-3005302" y="3005302"/>
              <a:ext cx="6036005" cy="0"/>
            </a:xfrm>
            <a:prstGeom prst="line">
              <a:avLst/>
            </a:prstGeom>
            <a:ln w="25400" cap="rnd">
              <a:solidFill>
                <a:srgbClr val="233245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3" name="Freeform 13"/>
          <p:cNvSpPr/>
          <p:nvPr/>
        </p:nvSpPr>
        <p:spPr>
          <a:xfrm>
            <a:off x="1420716" y="4012440"/>
            <a:ext cx="210121" cy="300173"/>
          </a:xfrm>
          <a:custGeom>
            <a:avLst/>
            <a:gdLst/>
            <a:ahLst/>
            <a:cxnLst/>
            <a:rect l="l" t="t" r="r" b="b"/>
            <a:pathLst>
              <a:path w="210121" h="300173">
                <a:moveTo>
                  <a:pt x="0" y="0"/>
                </a:moveTo>
                <a:lnTo>
                  <a:pt x="210121" y="0"/>
                </a:lnTo>
                <a:lnTo>
                  <a:pt x="210121" y="300174"/>
                </a:lnTo>
                <a:lnTo>
                  <a:pt x="0" y="300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94093" y="4964007"/>
            <a:ext cx="263367" cy="263367"/>
          </a:xfrm>
          <a:custGeom>
            <a:avLst/>
            <a:gdLst/>
            <a:ahLst/>
            <a:cxnLst/>
            <a:rect l="l" t="t" r="r" b="b"/>
            <a:pathLst>
              <a:path w="263367" h="263367">
                <a:moveTo>
                  <a:pt x="0" y="0"/>
                </a:moveTo>
                <a:lnTo>
                  <a:pt x="263367" y="0"/>
                </a:lnTo>
                <a:lnTo>
                  <a:pt x="263367" y="263367"/>
                </a:lnTo>
                <a:lnTo>
                  <a:pt x="0" y="263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02712" y="5914002"/>
            <a:ext cx="246129" cy="169214"/>
          </a:xfrm>
          <a:custGeom>
            <a:avLst/>
            <a:gdLst/>
            <a:ahLst/>
            <a:cxnLst/>
            <a:rect l="l" t="t" r="r" b="b"/>
            <a:pathLst>
              <a:path w="246129" h="169214">
                <a:moveTo>
                  <a:pt x="0" y="0"/>
                </a:moveTo>
                <a:lnTo>
                  <a:pt x="246129" y="0"/>
                </a:lnTo>
                <a:lnTo>
                  <a:pt x="246129" y="169214"/>
                </a:lnTo>
                <a:lnTo>
                  <a:pt x="0" y="1692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89259" y="7657681"/>
            <a:ext cx="273035" cy="273035"/>
          </a:xfrm>
          <a:custGeom>
            <a:avLst/>
            <a:gdLst/>
            <a:ahLst/>
            <a:cxnLst/>
            <a:rect l="l" t="t" r="r" b="b"/>
            <a:pathLst>
              <a:path w="273035" h="273035">
                <a:moveTo>
                  <a:pt x="0" y="0"/>
                </a:moveTo>
                <a:lnTo>
                  <a:pt x="273035" y="0"/>
                </a:lnTo>
                <a:lnTo>
                  <a:pt x="273035" y="273036"/>
                </a:lnTo>
                <a:lnTo>
                  <a:pt x="0" y="2730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371402" y="6750960"/>
            <a:ext cx="308750" cy="277875"/>
          </a:xfrm>
          <a:custGeom>
            <a:avLst/>
            <a:gdLst/>
            <a:ahLst/>
            <a:cxnLst/>
            <a:rect l="l" t="t" r="r" b="b"/>
            <a:pathLst>
              <a:path w="308750" h="277875">
                <a:moveTo>
                  <a:pt x="0" y="0"/>
                </a:moveTo>
                <a:lnTo>
                  <a:pt x="308750" y="0"/>
                </a:lnTo>
                <a:lnTo>
                  <a:pt x="308750" y="277875"/>
                </a:lnTo>
                <a:lnTo>
                  <a:pt x="0" y="2778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058835" y="3971709"/>
            <a:ext cx="5801458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123 Anywhere St., Any City,ST 12345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58835" y="4897332"/>
            <a:ext cx="489295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123-456-7890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058835" y="5785891"/>
            <a:ext cx="489295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hello@reallygreatsite.com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058835" y="7567537"/>
            <a:ext cx="489295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reallygreatsite.com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58835" y="6663235"/>
            <a:ext cx="489295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@reallygreatsite</a:t>
            </a:r>
          </a:p>
        </p:txBody>
      </p:sp>
      <p:sp>
        <p:nvSpPr>
          <p:cNvPr id="23" name="AutoShape 23"/>
          <p:cNvSpPr/>
          <p:nvPr/>
        </p:nvSpPr>
        <p:spPr>
          <a:xfrm rot="-5400000">
            <a:off x="5787569" y="5978931"/>
            <a:ext cx="4507954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Freeform 24"/>
          <p:cNvSpPr/>
          <p:nvPr/>
        </p:nvSpPr>
        <p:spPr>
          <a:xfrm rot="2014627" flipV="1">
            <a:off x="8282418" y="6847760"/>
            <a:ext cx="4909197" cy="4114800"/>
          </a:xfrm>
          <a:custGeom>
            <a:avLst/>
            <a:gdLst/>
            <a:ahLst/>
            <a:cxnLst/>
            <a:rect l="l" t="t" r="r" b="b"/>
            <a:pathLst>
              <a:path w="4909197" h="4114800">
                <a:moveTo>
                  <a:pt x="0" y="4114800"/>
                </a:moveTo>
                <a:lnTo>
                  <a:pt x="4909198" y="4114800"/>
                </a:lnTo>
                <a:lnTo>
                  <a:pt x="4909198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D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344917"/>
            <a:ext cx="8115300" cy="5597149"/>
            <a:chOff x="0" y="0"/>
            <a:chExt cx="10820400" cy="7462865"/>
          </a:xfrm>
        </p:grpSpPr>
        <p:sp>
          <p:nvSpPr>
            <p:cNvPr id="3" name="TextBox 3"/>
            <p:cNvSpPr txBox="1"/>
            <p:nvPr/>
          </p:nvSpPr>
          <p:spPr>
            <a:xfrm>
              <a:off x="0" y="-257175"/>
              <a:ext cx="10820400" cy="2085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800"/>
                </a:lnSpc>
                <a:spcBef>
                  <a:spcPct val="0"/>
                </a:spcBef>
              </a:pPr>
              <a:r>
                <a:rPr lang="en-US" sz="9000">
                  <a:solidFill>
                    <a:srgbClr val="5271FF"/>
                  </a:solidFill>
                  <a:latin typeface="Agrandir Black"/>
                  <a:ea typeface="Agrandir Black"/>
                  <a:cs typeface="Agrandir Black"/>
                  <a:sym typeface="Agrandir Black"/>
                </a:rPr>
                <a:t>Credits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917825"/>
              <a:ext cx="10820400" cy="9073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30"/>
                </a:lnSpc>
              </a:pPr>
              <a:r>
                <a:rPr lang="en-US" sz="2100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This presentation template is free for everyone to</a:t>
              </a:r>
            </a:p>
            <a:p>
              <a:pPr marL="0" lvl="0" indent="0" algn="l">
                <a:lnSpc>
                  <a:spcPts val="273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use thanks to the following: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895171"/>
              <a:ext cx="10820400" cy="966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SlidesCarnival for the presentation template</a:t>
              </a:r>
            </a:p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Pexels for the photos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944727"/>
              <a:ext cx="10820400" cy="5181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19"/>
                </a:lnSpc>
                <a:spcBef>
                  <a:spcPct val="0"/>
                </a:spcBef>
              </a:pPr>
              <a:r>
                <a:rPr lang="en-US" sz="2399" b="1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Happy designing! 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207526" y="227682"/>
            <a:ext cx="7312691" cy="865407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D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2199930" y="1028700"/>
            <a:ext cx="5482971" cy="8229600"/>
          </a:xfrm>
          <a:custGeom>
            <a:avLst/>
            <a:gdLst/>
            <a:ahLst/>
            <a:cxnLst/>
            <a:rect l="l" t="t" r="r" b="b"/>
            <a:pathLst>
              <a:path w="5482971" h="8229600">
                <a:moveTo>
                  <a:pt x="5482971" y="0"/>
                </a:moveTo>
                <a:lnTo>
                  <a:pt x="0" y="0"/>
                </a:lnTo>
                <a:lnTo>
                  <a:pt x="0" y="8229600"/>
                </a:lnTo>
                <a:lnTo>
                  <a:pt x="5482971" y="8229600"/>
                </a:lnTo>
                <a:lnTo>
                  <a:pt x="5482971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945966"/>
            <a:ext cx="10393573" cy="6395069"/>
            <a:chOff x="0" y="0"/>
            <a:chExt cx="13858097" cy="8526758"/>
          </a:xfrm>
        </p:grpSpPr>
        <p:sp>
          <p:nvSpPr>
            <p:cNvPr id="4" name="TextBox 4"/>
            <p:cNvSpPr txBox="1"/>
            <p:nvPr/>
          </p:nvSpPr>
          <p:spPr>
            <a:xfrm>
              <a:off x="0" y="-257175"/>
              <a:ext cx="13858097" cy="3914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800"/>
                </a:lnSpc>
                <a:spcBef>
                  <a:spcPct val="0"/>
                </a:spcBef>
              </a:pPr>
              <a:r>
                <a:rPr lang="en-US" sz="9000">
                  <a:solidFill>
                    <a:srgbClr val="F15E3D"/>
                  </a:solidFill>
                  <a:latin typeface="Agrandir Black"/>
                  <a:ea typeface="Agrandir Black"/>
                  <a:cs typeface="Agrandir Black"/>
                  <a:sym typeface="Agrandir Black"/>
                </a:rPr>
                <a:t>Fonts In this Presentation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479925"/>
              <a:ext cx="13858097" cy="4501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3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This presentation template uses the following free fonts: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733415"/>
              <a:ext cx="13858097" cy="1462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0" lvl="1" indent="-226695" algn="l">
                <a:lnSpc>
                  <a:spcPts val="2940"/>
                </a:lnSpc>
                <a:buAutoNum type="arabicPeriod"/>
              </a:pPr>
              <a:r>
                <a:rPr lang="en-US" sz="2100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Titles:</a:t>
              </a:r>
              <a:r>
                <a:rPr lang="en-US" sz="210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 </a:t>
              </a:r>
              <a:r>
                <a:rPr lang="en-US" sz="2100" i="1">
                  <a:solidFill>
                    <a:srgbClr val="FF4F63"/>
                  </a:solidFill>
                  <a:latin typeface="Kollektif Italics"/>
                  <a:ea typeface="Kollektif Italics"/>
                  <a:cs typeface="Kollektif Italics"/>
                  <a:sym typeface="Kollektif Italics"/>
                </a:rPr>
                <a:t>Agrandir black</a:t>
              </a:r>
            </a:p>
            <a:p>
              <a:pPr marL="453390" lvl="1" indent="-226695" algn="l">
                <a:lnSpc>
                  <a:spcPts val="2940"/>
                </a:lnSpc>
                <a:buAutoNum type="arabicPeriod"/>
              </a:pPr>
              <a:r>
                <a:rPr lang="en-US" sz="2100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Headers:</a:t>
              </a:r>
              <a:r>
                <a:rPr lang="en-US" sz="210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 </a:t>
              </a:r>
              <a:r>
                <a:rPr lang="en-US" sz="2100" i="1">
                  <a:solidFill>
                    <a:srgbClr val="FF4F63"/>
                  </a:solidFill>
                  <a:latin typeface="Kollektif Italics"/>
                  <a:ea typeface="Kollektif Italics"/>
                  <a:cs typeface="Kollektif Italics"/>
                  <a:sym typeface="Kollektif Italics"/>
                </a:rPr>
                <a:t>Kollektif bold</a:t>
              </a:r>
            </a:p>
            <a:p>
              <a:pPr marL="453390" lvl="1" indent="-226695" algn="l">
                <a:lnSpc>
                  <a:spcPts val="2940"/>
                </a:lnSpc>
                <a:buAutoNum type="arabicPeriod"/>
              </a:pPr>
              <a:r>
                <a:rPr lang="en-US" sz="2100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Body Copy:</a:t>
              </a:r>
              <a:r>
                <a:rPr lang="en-US" sz="2100" i="1">
                  <a:solidFill>
                    <a:srgbClr val="000000"/>
                  </a:solidFill>
                  <a:latin typeface="Kollektif Italics"/>
                  <a:ea typeface="Kollektif Italics"/>
                  <a:cs typeface="Kollektif Italics"/>
                  <a:sym typeface="Kollektif Italics"/>
                </a:rPr>
                <a:t> </a:t>
              </a:r>
              <a:r>
                <a:rPr lang="en-US" sz="2100" i="1">
                  <a:solidFill>
                    <a:srgbClr val="FF4F63"/>
                  </a:solidFill>
                  <a:latin typeface="Kollektif Italics"/>
                  <a:ea typeface="Kollektif Italics"/>
                  <a:cs typeface="Kollektif Italics"/>
                  <a:sym typeface="Kollektif Italics"/>
                </a:rPr>
                <a:t>Kollektif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008620"/>
              <a:ext cx="13858097" cy="5181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19"/>
                </a:lnSpc>
                <a:spcBef>
                  <a:spcPct val="0"/>
                </a:spcBef>
              </a:pPr>
              <a:r>
                <a:rPr lang="en-US" sz="2399" b="1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You can find these fonts online too. Happy designing! 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D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19886" y="4313328"/>
            <a:ext cx="12466652" cy="2305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F15E3D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Free templates for all your presentation needs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7620000"/>
            <a:ext cx="383904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For PowerPoint, Google Slides, and Canva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59151" y="7620000"/>
            <a:ext cx="383904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100% free for personal or commercial use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53212" y="7620000"/>
            <a:ext cx="3839042" cy="638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Ready to use, professional,</a:t>
            </a:r>
          </a:p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and customizable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467017" y="7620000"/>
            <a:ext cx="383904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Blow your audience away with attractive visuals</a:t>
            </a:r>
          </a:p>
        </p:txBody>
      </p:sp>
      <p:sp>
        <p:nvSpPr>
          <p:cNvPr id="7" name="Freeform 7"/>
          <p:cNvSpPr/>
          <p:nvPr/>
        </p:nvSpPr>
        <p:spPr>
          <a:xfrm>
            <a:off x="7256288" y="1471512"/>
            <a:ext cx="3775424" cy="896112"/>
          </a:xfrm>
          <a:custGeom>
            <a:avLst/>
            <a:gdLst/>
            <a:ahLst/>
            <a:cxnLst/>
            <a:rect l="l" t="t" r="r" b="b"/>
            <a:pathLst>
              <a:path w="3775424" h="896112">
                <a:moveTo>
                  <a:pt x="0" y="0"/>
                </a:moveTo>
                <a:lnTo>
                  <a:pt x="3775424" y="0"/>
                </a:lnTo>
                <a:lnTo>
                  <a:pt x="3775424" y="896112"/>
                </a:lnTo>
                <a:lnTo>
                  <a:pt x="0" y="896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766678" y="575063"/>
            <a:ext cx="4268818" cy="4772053"/>
          </a:xfrm>
          <a:custGeom>
            <a:avLst/>
            <a:gdLst/>
            <a:ahLst/>
            <a:cxnLst/>
            <a:rect l="l" t="t" r="r" b="b"/>
            <a:pathLst>
              <a:path w="4268818" h="4772053">
                <a:moveTo>
                  <a:pt x="0" y="0"/>
                </a:moveTo>
                <a:lnTo>
                  <a:pt x="4268818" y="0"/>
                </a:lnTo>
                <a:lnTo>
                  <a:pt x="4268818" y="4772053"/>
                </a:lnTo>
                <a:lnTo>
                  <a:pt x="0" y="47720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E5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4887" y="3086100"/>
            <a:ext cx="1746322" cy="176420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3E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800" b="1" dirty="0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Source</a:t>
              </a:r>
              <a:endParaRPr lang="en-US" sz="3200" b="1" dirty="0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299844" y="4827449"/>
            <a:ext cx="1943100" cy="191124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3E1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000" b="1" u="none" dirty="0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Application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567261" y="6198183"/>
            <a:ext cx="1714500" cy="176139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3E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399" b="1" dirty="0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Qualities</a:t>
              </a:r>
              <a:endParaRPr lang="en-US" sz="2399" b="1" u="none" dirty="0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>
            <a:off x="9753600" y="822124"/>
            <a:ext cx="8209377" cy="4309923"/>
          </a:xfrm>
          <a:custGeom>
            <a:avLst/>
            <a:gdLst/>
            <a:ahLst/>
            <a:cxnLst/>
            <a:rect l="l" t="t" r="r" b="b"/>
            <a:pathLst>
              <a:path w="8209377" h="4309923">
                <a:moveTo>
                  <a:pt x="0" y="0"/>
                </a:moveTo>
                <a:lnTo>
                  <a:pt x="8209377" y="0"/>
                </a:lnTo>
                <a:lnTo>
                  <a:pt x="8209377" y="4309923"/>
                </a:lnTo>
                <a:lnTo>
                  <a:pt x="0" y="43099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358048" y="1952625"/>
            <a:ext cx="6869656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233245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The Data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58048" y="4305300"/>
            <a:ext cx="4755039" cy="5547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Free Data set from </a:t>
            </a:r>
            <a:r>
              <a:rPr lang="en-US" sz="2100" b="1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Kaggle</a:t>
            </a:r>
          </a:p>
          <a:p>
            <a:pPr marL="800100" lvl="1" indent="-3429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u="none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Data science and ML comp</a:t>
            </a:r>
            <a:r>
              <a:rPr lang="en-US" sz="21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any</a:t>
            </a:r>
          </a:p>
          <a:p>
            <a:pPr marL="342900" indent="-3429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u="none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Data from Netflix about movies and TV shows</a:t>
            </a:r>
          </a:p>
          <a:p>
            <a:pPr marL="800100" lvl="1" indent="-3429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Id</a:t>
            </a:r>
          </a:p>
          <a:p>
            <a:pPr marL="800100" lvl="1" indent="-3429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Title</a:t>
            </a:r>
          </a:p>
          <a:p>
            <a:pPr marL="800100" lvl="1" indent="-3429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Type </a:t>
            </a:r>
          </a:p>
          <a:p>
            <a:pPr marL="800100" lvl="1" indent="-3429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Description</a:t>
            </a:r>
          </a:p>
          <a:p>
            <a:pPr marL="800100" lvl="1" indent="-3429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Release Year</a:t>
            </a:r>
          </a:p>
          <a:p>
            <a:pPr marL="800100" lvl="1" indent="-3429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Age Certification</a:t>
            </a:r>
          </a:p>
          <a:p>
            <a:pPr marL="800100" lvl="1" indent="-3429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Runtime</a:t>
            </a:r>
          </a:p>
          <a:p>
            <a:pPr marL="800100" lvl="1" indent="-3429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Genres</a:t>
            </a:r>
          </a:p>
          <a:p>
            <a:pPr marL="800100" lvl="1" indent="-3429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Production Countries</a:t>
            </a:r>
          </a:p>
          <a:p>
            <a:pPr marL="800100" lvl="1" indent="-3429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Seasons</a:t>
            </a:r>
          </a:p>
          <a:p>
            <a:pPr marL="800100" lvl="1" indent="-3429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u="none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IMDB</a:t>
            </a:r>
            <a:r>
              <a:rPr lang="en-US" sz="21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/TMDB Data </a:t>
            </a:r>
            <a:endParaRPr lang="en-US" sz="2100" u="none" dirty="0">
              <a:solidFill>
                <a:srgbClr val="233245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3424510" y="7605393"/>
            <a:ext cx="4177689" cy="1859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5977 Lines of Data </a:t>
            </a:r>
          </a:p>
          <a:p>
            <a:pPr marL="342900" lvl="0" indent="-342900" algn="l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u="none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Different countries </a:t>
            </a:r>
          </a:p>
          <a:p>
            <a:pPr marL="342900" lvl="0" indent="-342900" algn="l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u="none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Unique information related to each piece of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F1FE6F-A4A6-9B98-8ADA-33F958B16FC5}"/>
              </a:ext>
            </a:extLst>
          </p:cNvPr>
          <p:cNvSpPr txBox="1"/>
          <p:nvPr/>
        </p:nvSpPr>
        <p:spPr>
          <a:xfrm>
            <a:off x="7271394" y="6127284"/>
            <a:ext cx="4013812" cy="2603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u="none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Use IM</a:t>
            </a:r>
            <a:r>
              <a:rPr lang="en-US" sz="28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DB Info to measure popularity against the other information</a:t>
            </a:r>
          </a:p>
          <a:p>
            <a:pPr marL="342900" lvl="0" indent="-342900" algn="l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Able to easily pull information to show relationships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D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1792016" y="5146282"/>
            <a:ext cx="10257527" cy="0"/>
          </a:xfrm>
          <a:prstGeom prst="line">
            <a:avLst/>
          </a:prstGeom>
          <a:ln w="9525" cap="rnd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28700" y="809625"/>
            <a:ext cx="5059131" cy="250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F24E4B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Resource </a:t>
            </a:r>
          </a:p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F24E4B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Page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907530"/>
            <a:ext cx="5059131" cy="235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Use these design resources in your Canva Presentation. </a:t>
            </a:r>
          </a:p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Happy designing! </a:t>
            </a:r>
          </a:p>
          <a:p>
            <a:pPr algn="l">
              <a:lnSpc>
                <a:spcPts val="3120"/>
              </a:lnSpc>
            </a:pPr>
            <a:endParaRPr lang="en-US" sz="2400">
              <a:solidFill>
                <a:srgbClr val="000000"/>
              </a:solidFill>
              <a:latin typeface="Kollektif"/>
              <a:ea typeface="Kollektif"/>
              <a:cs typeface="Kollektif"/>
              <a:sym typeface="Kollektif"/>
            </a:endParaRPr>
          </a:p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Don't forget to delete this page before presenting. 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7153798" y="851874"/>
            <a:ext cx="1386430" cy="1447969"/>
          </a:xfrm>
          <a:custGeom>
            <a:avLst/>
            <a:gdLst/>
            <a:ahLst/>
            <a:cxnLst/>
            <a:rect l="l" t="t" r="r" b="b"/>
            <a:pathLst>
              <a:path w="1386430" h="1447969">
                <a:moveTo>
                  <a:pt x="1386431" y="0"/>
                </a:moveTo>
                <a:lnTo>
                  <a:pt x="0" y="0"/>
                </a:lnTo>
                <a:lnTo>
                  <a:pt x="0" y="1447969"/>
                </a:lnTo>
                <a:lnTo>
                  <a:pt x="1386431" y="1447969"/>
                </a:lnTo>
                <a:lnTo>
                  <a:pt x="1386431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876504" y="1060713"/>
            <a:ext cx="1395948" cy="1030291"/>
          </a:xfrm>
          <a:custGeom>
            <a:avLst/>
            <a:gdLst/>
            <a:ahLst/>
            <a:cxnLst/>
            <a:rect l="l" t="t" r="r" b="b"/>
            <a:pathLst>
              <a:path w="1395948" h="1030291">
                <a:moveTo>
                  <a:pt x="0" y="0"/>
                </a:moveTo>
                <a:lnTo>
                  <a:pt x="1395948" y="0"/>
                </a:lnTo>
                <a:lnTo>
                  <a:pt x="1395948" y="1030292"/>
                </a:lnTo>
                <a:lnTo>
                  <a:pt x="0" y="1030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608728" y="951361"/>
            <a:ext cx="1765932" cy="1248995"/>
          </a:xfrm>
          <a:custGeom>
            <a:avLst/>
            <a:gdLst/>
            <a:ahLst/>
            <a:cxnLst/>
            <a:rect l="l" t="t" r="r" b="b"/>
            <a:pathLst>
              <a:path w="1765932" h="1248995">
                <a:moveTo>
                  <a:pt x="0" y="0"/>
                </a:moveTo>
                <a:lnTo>
                  <a:pt x="1765931" y="0"/>
                </a:lnTo>
                <a:lnTo>
                  <a:pt x="1765931" y="1248996"/>
                </a:lnTo>
                <a:lnTo>
                  <a:pt x="0" y="12489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710935" y="983108"/>
            <a:ext cx="2258099" cy="1185502"/>
          </a:xfrm>
          <a:custGeom>
            <a:avLst/>
            <a:gdLst/>
            <a:ahLst/>
            <a:cxnLst/>
            <a:rect l="l" t="t" r="r" b="b"/>
            <a:pathLst>
              <a:path w="2258099" h="1185502">
                <a:moveTo>
                  <a:pt x="0" y="0"/>
                </a:moveTo>
                <a:lnTo>
                  <a:pt x="2258099" y="0"/>
                </a:lnTo>
                <a:lnTo>
                  <a:pt x="2258099" y="1185502"/>
                </a:lnTo>
                <a:lnTo>
                  <a:pt x="0" y="11855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305309" y="826063"/>
            <a:ext cx="1509766" cy="1499592"/>
          </a:xfrm>
          <a:custGeom>
            <a:avLst/>
            <a:gdLst/>
            <a:ahLst/>
            <a:cxnLst/>
            <a:rect l="l" t="t" r="r" b="b"/>
            <a:pathLst>
              <a:path w="1509766" h="1499592">
                <a:moveTo>
                  <a:pt x="0" y="0"/>
                </a:moveTo>
                <a:lnTo>
                  <a:pt x="1509766" y="0"/>
                </a:lnTo>
                <a:lnTo>
                  <a:pt x="1509766" y="1499592"/>
                </a:lnTo>
                <a:lnTo>
                  <a:pt x="0" y="14995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153798" y="3013940"/>
            <a:ext cx="1341327" cy="1226462"/>
          </a:xfrm>
          <a:custGeom>
            <a:avLst/>
            <a:gdLst/>
            <a:ahLst/>
            <a:cxnLst/>
            <a:rect l="l" t="t" r="r" b="b"/>
            <a:pathLst>
              <a:path w="1341327" h="1226462">
                <a:moveTo>
                  <a:pt x="0" y="0"/>
                </a:moveTo>
                <a:lnTo>
                  <a:pt x="1341328" y="0"/>
                </a:lnTo>
                <a:lnTo>
                  <a:pt x="1341328" y="1226462"/>
                </a:lnTo>
                <a:lnTo>
                  <a:pt x="0" y="12264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982753" y="2947624"/>
            <a:ext cx="1368314" cy="1359094"/>
          </a:xfrm>
          <a:custGeom>
            <a:avLst/>
            <a:gdLst/>
            <a:ahLst/>
            <a:cxnLst/>
            <a:rect l="l" t="t" r="r" b="b"/>
            <a:pathLst>
              <a:path w="1368314" h="1359094">
                <a:moveTo>
                  <a:pt x="0" y="0"/>
                </a:moveTo>
                <a:lnTo>
                  <a:pt x="1368314" y="0"/>
                </a:lnTo>
                <a:lnTo>
                  <a:pt x="1368314" y="1359094"/>
                </a:lnTo>
                <a:lnTo>
                  <a:pt x="0" y="13590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838695" y="2934244"/>
            <a:ext cx="1278500" cy="1385855"/>
          </a:xfrm>
          <a:custGeom>
            <a:avLst/>
            <a:gdLst/>
            <a:ahLst/>
            <a:cxnLst/>
            <a:rect l="l" t="t" r="r" b="b"/>
            <a:pathLst>
              <a:path w="1278500" h="1385855">
                <a:moveTo>
                  <a:pt x="0" y="0"/>
                </a:moveTo>
                <a:lnTo>
                  <a:pt x="1278500" y="0"/>
                </a:lnTo>
                <a:lnTo>
                  <a:pt x="1278500" y="1385855"/>
                </a:lnTo>
                <a:lnTo>
                  <a:pt x="0" y="138585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604823" y="3190171"/>
            <a:ext cx="1734986" cy="873999"/>
          </a:xfrm>
          <a:custGeom>
            <a:avLst/>
            <a:gdLst/>
            <a:ahLst/>
            <a:cxnLst/>
            <a:rect l="l" t="t" r="r" b="b"/>
            <a:pathLst>
              <a:path w="1734986" h="873999">
                <a:moveTo>
                  <a:pt x="0" y="0"/>
                </a:moveTo>
                <a:lnTo>
                  <a:pt x="1734986" y="0"/>
                </a:lnTo>
                <a:lnTo>
                  <a:pt x="1734986" y="874000"/>
                </a:lnTo>
                <a:lnTo>
                  <a:pt x="0" y="87400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0800000">
            <a:off x="7153798" y="4812549"/>
            <a:ext cx="1371333" cy="1196800"/>
          </a:xfrm>
          <a:custGeom>
            <a:avLst/>
            <a:gdLst/>
            <a:ahLst/>
            <a:cxnLst/>
            <a:rect l="l" t="t" r="r" b="b"/>
            <a:pathLst>
              <a:path w="1371333" h="1196800">
                <a:moveTo>
                  <a:pt x="0" y="0"/>
                </a:moveTo>
                <a:lnTo>
                  <a:pt x="1371333" y="0"/>
                </a:lnTo>
                <a:lnTo>
                  <a:pt x="1371333" y="1196799"/>
                </a:lnTo>
                <a:lnTo>
                  <a:pt x="0" y="119679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>
          <a:xfrm>
            <a:off x="14827437" y="2840316"/>
            <a:ext cx="1534368" cy="1573711"/>
          </a:xfrm>
          <a:prstGeom prst="rect">
            <a:avLst/>
          </a:prstGeom>
        </p:spPr>
      </p:pic>
      <p:sp>
        <p:nvSpPr>
          <p:cNvPr id="16" name="Freeform 16"/>
          <p:cNvSpPr/>
          <p:nvPr/>
        </p:nvSpPr>
        <p:spPr>
          <a:xfrm>
            <a:off x="9047796" y="4856702"/>
            <a:ext cx="1639177" cy="1108494"/>
          </a:xfrm>
          <a:custGeom>
            <a:avLst/>
            <a:gdLst/>
            <a:ahLst/>
            <a:cxnLst/>
            <a:rect l="l" t="t" r="r" b="b"/>
            <a:pathLst>
              <a:path w="1639177" h="1108494">
                <a:moveTo>
                  <a:pt x="0" y="0"/>
                </a:moveTo>
                <a:lnTo>
                  <a:pt x="1639177" y="0"/>
                </a:lnTo>
                <a:lnTo>
                  <a:pt x="1639177" y="1108493"/>
                </a:lnTo>
                <a:lnTo>
                  <a:pt x="0" y="1108493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1209638" y="4669902"/>
            <a:ext cx="1325800" cy="1482093"/>
          </a:xfrm>
          <a:custGeom>
            <a:avLst/>
            <a:gdLst/>
            <a:ahLst/>
            <a:cxnLst/>
            <a:rect l="l" t="t" r="r" b="b"/>
            <a:pathLst>
              <a:path w="1325800" h="1482093">
                <a:moveTo>
                  <a:pt x="0" y="0"/>
                </a:moveTo>
                <a:lnTo>
                  <a:pt x="1325800" y="0"/>
                </a:lnTo>
                <a:lnTo>
                  <a:pt x="1325800" y="1482093"/>
                </a:lnTo>
                <a:lnTo>
                  <a:pt x="0" y="148209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3058103" y="4565464"/>
            <a:ext cx="1038706" cy="1690969"/>
          </a:xfrm>
          <a:custGeom>
            <a:avLst/>
            <a:gdLst/>
            <a:ahLst/>
            <a:cxnLst/>
            <a:rect l="l" t="t" r="r" b="b"/>
            <a:pathLst>
              <a:path w="1038706" h="1690969">
                <a:moveTo>
                  <a:pt x="0" y="0"/>
                </a:moveTo>
                <a:lnTo>
                  <a:pt x="1038706" y="0"/>
                </a:lnTo>
                <a:lnTo>
                  <a:pt x="1038706" y="1690969"/>
                </a:lnTo>
                <a:lnTo>
                  <a:pt x="0" y="1690969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4619473" y="4609448"/>
            <a:ext cx="1422577" cy="1603002"/>
          </a:xfrm>
          <a:custGeom>
            <a:avLst/>
            <a:gdLst/>
            <a:ahLst/>
            <a:cxnLst/>
            <a:rect l="l" t="t" r="r" b="b"/>
            <a:pathLst>
              <a:path w="1422577" h="1603002">
                <a:moveTo>
                  <a:pt x="0" y="0"/>
                </a:moveTo>
                <a:lnTo>
                  <a:pt x="1422577" y="0"/>
                </a:lnTo>
                <a:lnTo>
                  <a:pt x="1422577" y="1603001"/>
                </a:lnTo>
                <a:lnTo>
                  <a:pt x="0" y="1603001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7153798" y="6575195"/>
            <a:ext cx="1081074" cy="1489521"/>
          </a:xfrm>
          <a:custGeom>
            <a:avLst/>
            <a:gdLst/>
            <a:ahLst/>
            <a:cxnLst/>
            <a:rect l="l" t="t" r="r" b="b"/>
            <a:pathLst>
              <a:path w="1081074" h="1489521">
                <a:moveTo>
                  <a:pt x="0" y="0"/>
                </a:moveTo>
                <a:lnTo>
                  <a:pt x="1081074" y="0"/>
                </a:lnTo>
                <a:lnTo>
                  <a:pt x="1081074" y="1489521"/>
                </a:lnTo>
                <a:lnTo>
                  <a:pt x="0" y="1489521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8853222" y="6522645"/>
            <a:ext cx="1507642" cy="1594621"/>
          </a:xfrm>
          <a:custGeom>
            <a:avLst/>
            <a:gdLst/>
            <a:ahLst/>
            <a:cxnLst/>
            <a:rect l="l" t="t" r="r" b="b"/>
            <a:pathLst>
              <a:path w="1507642" h="1594621">
                <a:moveTo>
                  <a:pt x="0" y="0"/>
                </a:moveTo>
                <a:lnTo>
                  <a:pt x="1507641" y="0"/>
                </a:lnTo>
                <a:lnTo>
                  <a:pt x="1507641" y="1594621"/>
                </a:lnTo>
                <a:lnTo>
                  <a:pt x="0" y="1594621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0979213" y="6555304"/>
            <a:ext cx="1607496" cy="1529303"/>
          </a:xfrm>
          <a:custGeom>
            <a:avLst/>
            <a:gdLst/>
            <a:ahLst/>
            <a:cxnLst/>
            <a:rect l="l" t="t" r="r" b="b"/>
            <a:pathLst>
              <a:path w="1607496" h="1529303">
                <a:moveTo>
                  <a:pt x="0" y="0"/>
                </a:moveTo>
                <a:lnTo>
                  <a:pt x="1607496" y="0"/>
                </a:lnTo>
                <a:lnTo>
                  <a:pt x="1607496" y="1529303"/>
                </a:lnTo>
                <a:lnTo>
                  <a:pt x="0" y="1529303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 rot="-10800000">
            <a:off x="13205058" y="6541503"/>
            <a:ext cx="785017" cy="1556904"/>
            <a:chOff x="0" y="0"/>
            <a:chExt cx="812800" cy="161200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1612006"/>
            </a:xfrm>
            <a:custGeom>
              <a:avLst/>
              <a:gdLst/>
              <a:ahLst/>
              <a:cxnLst/>
              <a:rect l="l" t="t" r="r" b="b"/>
              <a:pathLst>
                <a:path w="812800" h="1612006">
                  <a:moveTo>
                    <a:pt x="406400" y="1612006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1612006"/>
                  </a:lnTo>
                  <a:close/>
                </a:path>
              </a:pathLst>
            </a:custGeom>
            <a:solidFill>
              <a:srgbClr val="EFE88A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27000" y="57993"/>
              <a:ext cx="558800" cy="8055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4608425" y="6646005"/>
            <a:ext cx="1291533" cy="1347900"/>
          </a:xfrm>
          <a:custGeom>
            <a:avLst/>
            <a:gdLst/>
            <a:ahLst/>
            <a:cxnLst/>
            <a:rect l="l" t="t" r="r" b="b"/>
            <a:pathLst>
              <a:path w="1291533" h="1347900">
                <a:moveTo>
                  <a:pt x="0" y="0"/>
                </a:moveTo>
                <a:lnTo>
                  <a:pt x="1291533" y="0"/>
                </a:lnTo>
                <a:lnTo>
                  <a:pt x="1291533" y="1347900"/>
                </a:lnTo>
                <a:lnTo>
                  <a:pt x="0" y="1347900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6518308" y="6703026"/>
            <a:ext cx="1266086" cy="1233858"/>
          </a:xfrm>
          <a:custGeom>
            <a:avLst/>
            <a:gdLst/>
            <a:ahLst/>
            <a:cxnLst/>
            <a:rect l="l" t="t" r="r" b="b"/>
            <a:pathLst>
              <a:path w="1266086" h="1233858">
                <a:moveTo>
                  <a:pt x="0" y="0"/>
                </a:moveTo>
                <a:lnTo>
                  <a:pt x="1266086" y="0"/>
                </a:lnTo>
                <a:lnTo>
                  <a:pt x="1266086" y="1233858"/>
                </a:lnTo>
                <a:lnTo>
                  <a:pt x="0" y="1233858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7153798" y="8741584"/>
            <a:ext cx="1592926" cy="593727"/>
          </a:xfrm>
          <a:custGeom>
            <a:avLst/>
            <a:gdLst/>
            <a:ahLst/>
            <a:cxnLst/>
            <a:rect l="l" t="t" r="r" b="b"/>
            <a:pathLst>
              <a:path w="1592926" h="593727">
                <a:moveTo>
                  <a:pt x="0" y="0"/>
                </a:moveTo>
                <a:lnTo>
                  <a:pt x="1592926" y="0"/>
                </a:lnTo>
                <a:lnTo>
                  <a:pt x="1592926" y="593726"/>
                </a:lnTo>
                <a:lnTo>
                  <a:pt x="0" y="593726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 rot="-10800000">
            <a:off x="9237084" y="8404099"/>
            <a:ext cx="913461" cy="1268696"/>
          </a:xfrm>
          <a:custGeom>
            <a:avLst/>
            <a:gdLst/>
            <a:ahLst/>
            <a:cxnLst/>
            <a:rect l="l" t="t" r="r" b="b"/>
            <a:pathLst>
              <a:path w="913461" h="1268696">
                <a:moveTo>
                  <a:pt x="0" y="0"/>
                </a:moveTo>
                <a:lnTo>
                  <a:pt x="913461" y="0"/>
                </a:lnTo>
                <a:lnTo>
                  <a:pt x="913461" y="1268696"/>
                </a:lnTo>
                <a:lnTo>
                  <a:pt x="0" y="1268696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2160944" y="8525882"/>
            <a:ext cx="1275614" cy="1025130"/>
          </a:xfrm>
          <a:custGeom>
            <a:avLst/>
            <a:gdLst/>
            <a:ahLst/>
            <a:cxnLst/>
            <a:rect l="l" t="t" r="r" b="b"/>
            <a:pathLst>
              <a:path w="1275614" h="1025130">
                <a:moveTo>
                  <a:pt x="0" y="0"/>
                </a:moveTo>
                <a:lnTo>
                  <a:pt x="1275614" y="0"/>
                </a:lnTo>
                <a:lnTo>
                  <a:pt x="1275614" y="1025130"/>
                </a:lnTo>
                <a:lnTo>
                  <a:pt x="0" y="1025130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0640906" y="8453403"/>
            <a:ext cx="1029678" cy="1170088"/>
          </a:xfrm>
          <a:custGeom>
            <a:avLst/>
            <a:gdLst/>
            <a:ahLst/>
            <a:cxnLst/>
            <a:rect l="l" t="t" r="r" b="b"/>
            <a:pathLst>
              <a:path w="1029678" h="1170088">
                <a:moveTo>
                  <a:pt x="0" y="0"/>
                </a:moveTo>
                <a:lnTo>
                  <a:pt x="1029678" y="0"/>
                </a:lnTo>
                <a:lnTo>
                  <a:pt x="1029678" y="1170088"/>
                </a:lnTo>
                <a:lnTo>
                  <a:pt x="0" y="1170088"/>
                </a:lnTo>
                <a:lnTo>
                  <a:pt x="0" y="0"/>
                </a:lnTo>
                <a:close/>
              </a:path>
            </a:pathLst>
          </a:custGeom>
          <a:blipFill>
            <a:blip r:embed="rId43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3926918" y="8429709"/>
            <a:ext cx="508296" cy="1217476"/>
          </a:xfrm>
          <a:custGeom>
            <a:avLst/>
            <a:gdLst/>
            <a:ahLst/>
            <a:cxnLst/>
            <a:rect l="l" t="t" r="r" b="b"/>
            <a:pathLst>
              <a:path w="508296" h="1217476">
                <a:moveTo>
                  <a:pt x="0" y="0"/>
                </a:moveTo>
                <a:lnTo>
                  <a:pt x="508297" y="0"/>
                </a:lnTo>
                <a:lnTo>
                  <a:pt x="508297" y="1217476"/>
                </a:lnTo>
                <a:lnTo>
                  <a:pt x="0" y="1217476"/>
                </a:lnTo>
                <a:lnTo>
                  <a:pt x="0" y="0"/>
                </a:lnTo>
                <a:close/>
              </a:path>
            </a:pathLst>
          </a:custGeom>
          <a:blipFill>
            <a:blip r:embed="rId45"/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4925575" y="8576682"/>
            <a:ext cx="1251296" cy="923530"/>
          </a:xfrm>
          <a:custGeom>
            <a:avLst/>
            <a:gdLst/>
            <a:ahLst/>
            <a:cxnLst/>
            <a:rect l="l" t="t" r="r" b="b"/>
            <a:pathLst>
              <a:path w="1251296" h="923530">
                <a:moveTo>
                  <a:pt x="0" y="0"/>
                </a:moveTo>
                <a:lnTo>
                  <a:pt x="1251296" y="0"/>
                </a:lnTo>
                <a:lnTo>
                  <a:pt x="1251296" y="923530"/>
                </a:lnTo>
                <a:lnTo>
                  <a:pt x="0" y="923530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 rot="5400000" flipV="1">
            <a:off x="16435121" y="4739679"/>
            <a:ext cx="1601729" cy="1342540"/>
          </a:xfrm>
          <a:custGeom>
            <a:avLst/>
            <a:gdLst/>
            <a:ahLst/>
            <a:cxnLst/>
            <a:rect l="l" t="t" r="r" b="b"/>
            <a:pathLst>
              <a:path w="1601729" h="1342540">
                <a:moveTo>
                  <a:pt x="0" y="1342540"/>
                </a:moveTo>
                <a:lnTo>
                  <a:pt x="1601729" y="1342540"/>
                </a:lnTo>
                <a:lnTo>
                  <a:pt x="1601729" y="0"/>
                </a:lnTo>
                <a:lnTo>
                  <a:pt x="0" y="0"/>
                </a:lnTo>
                <a:lnTo>
                  <a:pt x="0" y="134254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7151351" y="763852"/>
            <a:ext cx="755904" cy="1624013"/>
          </a:xfrm>
          <a:custGeom>
            <a:avLst/>
            <a:gdLst/>
            <a:ahLst/>
            <a:cxnLst/>
            <a:rect l="l" t="t" r="r" b="b"/>
            <a:pathLst>
              <a:path w="755904" h="1624013">
                <a:moveTo>
                  <a:pt x="0" y="0"/>
                </a:moveTo>
                <a:lnTo>
                  <a:pt x="755904" y="0"/>
                </a:lnTo>
                <a:lnTo>
                  <a:pt x="755904" y="1624014"/>
                </a:lnTo>
                <a:lnTo>
                  <a:pt x="0" y="1624014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a:blipFill>
        </p:spPr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52"/>
          <a:srcRect/>
          <a:stretch>
            <a:fillRect/>
          </a:stretch>
        </p:blipFill>
        <p:spPr>
          <a:xfrm>
            <a:off x="16667231" y="8304705"/>
            <a:ext cx="1240024" cy="1467484"/>
          </a:xfrm>
          <a:prstGeom prst="rect">
            <a:avLst/>
          </a:prstGeom>
        </p:spPr>
      </p:pic>
      <p:sp>
        <p:nvSpPr>
          <p:cNvPr id="37" name="Freeform 37"/>
          <p:cNvSpPr/>
          <p:nvPr/>
        </p:nvSpPr>
        <p:spPr>
          <a:xfrm flipH="1">
            <a:off x="16849432" y="2833308"/>
            <a:ext cx="1057823" cy="1587727"/>
          </a:xfrm>
          <a:custGeom>
            <a:avLst/>
            <a:gdLst/>
            <a:ahLst/>
            <a:cxnLst/>
            <a:rect l="l" t="t" r="r" b="b"/>
            <a:pathLst>
              <a:path w="1057823" h="1587727">
                <a:moveTo>
                  <a:pt x="1057823" y="0"/>
                </a:moveTo>
                <a:lnTo>
                  <a:pt x="0" y="0"/>
                </a:lnTo>
                <a:lnTo>
                  <a:pt x="0" y="1587727"/>
                </a:lnTo>
                <a:lnTo>
                  <a:pt x="1057823" y="1587727"/>
                </a:lnTo>
                <a:lnTo>
                  <a:pt x="1057823" y="0"/>
                </a:lnTo>
                <a:close/>
              </a:path>
            </a:pathLst>
          </a:custGeom>
          <a:blipFill>
            <a:blip r:embed="rId53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066800" y="1200150"/>
            <a:ext cx="16593876" cy="8319886"/>
            <a:chOff x="0" y="-257175"/>
            <a:chExt cx="22125167" cy="11093183"/>
          </a:xfrm>
        </p:grpSpPr>
        <p:sp>
          <p:nvSpPr>
            <p:cNvPr id="5" name="TextBox 5"/>
            <p:cNvSpPr txBox="1"/>
            <p:nvPr/>
          </p:nvSpPr>
          <p:spPr>
            <a:xfrm>
              <a:off x="0" y="-257175"/>
              <a:ext cx="9837433" cy="36933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10800"/>
                </a:lnSpc>
                <a:spcBef>
                  <a:spcPct val="0"/>
                </a:spcBef>
              </a:pPr>
              <a:r>
                <a:rPr lang="en-US" sz="9000" dirty="0">
                  <a:solidFill>
                    <a:srgbClr val="FFFFFF"/>
                  </a:solidFill>
                  <a:latin typeface="Agrandir Black"/>
                  <a:ea typeface="Agrandir Black"/>
                  <a:cs typeface="Agrandir Black"/>
                  <a:sym typeface="Agrandir Black"/>
                </a:rPr>
                <a:t>Data Structuring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954768" y="6119674"/>
              <a:ext cx="17170399" cy="47163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lvl="0" indent="-342900">
                <a:lnSpc>
                  <a:spcPts val="311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399" b="1" dirty="0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ts300399,Five Came Back: The Reference </a:t>
              </a:r>
              <a:r>
                <a:rPr lang="en-US" sz="2399" b="1" dirty="0" err="1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Films,SHOW,"This</a:t>
              </a:r>
              <a:r>
                <a:rPr lang="en-US" sz="2399" b="1" dirty="0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 collection includes 12 World War II-era propaganda films — many of which are graphic and offensive — discussed in the docuseries ""Five Came Back.""",1945,TV-MA,48,['documentation'],['US'],1.0,,,,0.6,</a:t>
              </a:r>
            </a:p>
            <a:p>
              <a:pPr lvl="0">
                <a:lnSpc>
                  <a:spcPts val="3119"/>
                </a:lnSpc>
                <a:spcBef>
                  <a:spcPct val="0"/>
                </a:spcBef>
              </a:pPr>
              <a:endParaRPr lang="en-US" sz="2399" b="1" dirty="0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endParaRPr>
            </a:p>
            <a:p>
              <a:pPr marL="342900" lvl="0" indent="-342900">
                <a:lnSpc>
                  <a:spcPts val="311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399" b="1" dirty="0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tm84618,Taxi </a:t>
              </a:r>
              <a:r>
                <a:rPr lang="en-US" sz="2399" b="1" dirty="0" err="1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Driver,MOVIE,"A</a:t>
              </a:r>
              <a:r>
                <a:rPr lang="en-US" sz="2399" b="1" dirty="0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 mentally unstable Vietnam War veteran works as a night-time taxi driver in New York City where the perceived decadence and sleaze feed his urge for violent action, attempting to save a preadolescent prostitute in the process.",1976,R,113,"['crime', 'drama']",['US'],,tt0075314,8.3,795222.0,27.612,8.2</a:t>
              </a:r>
              <a:endParaRPr lang="en-US" sz="2399" b="1" u="none" dirty="0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 rot="-1362824">
            <a:off x="-889345" y="8282335"/>
            <a:ext cx="4752819" cy="2394233"/>
          </a:xfrm>
          <a:custGeom>
            <a:avLst/>
            <a:gdLst/>
            <a:ahLst/>
            <a:cxnLst/>
            <a:rect l="l" t="t" r="r" b="b"/>
            <a:pathLst>
              <a:path w="4752819" h="2394233">
                <a:moveTo>
                  <a:pt x="0" y="0"/>
                </a:moveTo>
                <a:lnTo>
                  <a:pt x="4752819" y="0"/>
                </a:lnTo>
                <a:lnTo>
                  <a:pt x="4752819" y="2394232"/>
                </a:lnTo>
                <a:lnTo>
                  <a:pt x="0" y="239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356598">
            <a:off x="14139940" y="3034"/>
            <a:ext cx="4752819" cy="2394233"/>
          </a:xfrm>
          <a:custGeom>
            <a:avLst/>
            <a:gdLst/>
            <a:ahLst/>
            <a:cxnLst/>
            <a:rect l="l" t="t" r="r" b="b"/>
            <a:pathLst>
              <a:path w="4752819" h="2394233">
                <a:moveTo>
                  <a:pt x="0" y="0"/>
                </a:moveTo>
                <a:lnTo>
                  <a:pt x="4752820" y="0"/>
                </a:lnTo>
                <a:lnTo>
                  <a:pt x="4752820" y="2394232"/>
                </a:lnTo>
                <a:lnTo>
                  <a:pt x="0" y="239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3E19CD-758E-7173-AE7F-CB26EDC35108}"/>
              </a:ext>
            </a:extLst>
          </p:cNvPr>
          <p:cNvSpPr txBox="1"/>
          <p:nvPr/>
        </p:nvSpPr>
        <p:spPr>
          <a:xfrm>
            <a:off x="1066800" y="4144311"/>
            <a:ext cx="12192000" cy="1284967"/>
          </a:xfrm>
          <a:prstGeom prst="rect">
            <a:avLst/>
          </a:prstGeom>
          <a:solidFill>
            <a:srgbClr val="F9F4E2"/>
          </a:solidFill>
          <a:ln>
            <a:noFill/>
            <a:prstDash val="solid"/>
          </a:ln>
        </p:spPr>
        <p:txBody>
          <a:bodyPr wrap="square">
            <a:spAutoFit/>
          </a:bodyPr>
          <a:lstStyle/>
          <a:p>
            <a:pPr lvl="0">
              <a:lnSpc>
                <a:spcPts val="3119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id,title,type,description,release_year,age_certification,runtime,genres,production_countries,seasons,imdb_id,imdb_score,imdb_vote,</a:t>
            </a:r>
          </a:p>
          <a:p>
            <a:pPr lvl="0">
              <a:lnSpc>
                <a:spcPts val="3119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tmdb_popularity,tmdb_score</a:t>
            </a:r>
            <a:endParaRPr lang="en-US" sz="2800" b="1" dirty="0">
              <a:solidFill>
                <a:srgbClr val="233245"/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80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801216">
            <a:off x="722449" y="6495381"/>
            <a:ext cx="5851015" cy="5811588"/>
          </a:xfrm>
          <a:custGeom>
            <a:avLst/>
            <a:gdLst/>
            <a:ahLst/>
            <a:cxnLst/>
            <a:rect l="l" t="t" r="r" b="b"/>
            <a:pathLst>
              <a:path w="5851015" h="5811588">
                <a:moveTo>
                  <a:pt x="0" y="0"/>
                </a:moveTo>
                <a:lnTo>
                  <a:pt x="5851015" y="0"/>
                </a:lnTo>
                <a:lnTo>
                  <a:pt x="5851015" y="5811588"/>
                </a:lnTo>
                <a:lnTo>
                  <a:pt x="0" y="5811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0730688">
            <a:off x="11431077" y="7381207"/>
            <a:ext cx="5851015" cy="5811588"/>
          </a:xfrm>
          <a:custGeom>
            <a:avLst/>
            <a:gdLst/>
            <a:ahLst/>
            <a:cxnLst/>
            <a:rect l="l" t="t" r="r" b="b"/>
            <a:pathLst>
              <a:path w="5851015" h="5811588">
                <a:moveTo>
                  <a:pt x="0" y="0"/>
                </a:moveTo>
                <a:lnTo>
                  <a:pt x="5851015" y="0"/>
                </a:lnTo>
                <a:lnTo>
                  <a:pt x="5851015" y="5811588"/>
                </a:lnTo>
                <a:lnTo>
                  <a:pt x="0" y="5811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39778" y="885825"/>
            <a:ext cx="15590174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233245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Analysis Plan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89273" y="2345393"/>
            <a:ext cx="1301010" cy="130101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3E1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b="1" dirty="0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IDEAS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743200" y="2408837"/>
            <a:ext cx="13563600" cy="48346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l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Kollektif"/>
                <a:ea typeface="Kollektif"/>
                <a:cs typeface="Kollektif"/>
                <a:sym typeface="Kollektif"/>
              </a:rPr>
              <a:t>Descriptive Statistics (Mean, Median, Mode)</a:t>
            </a:r>
          </a:p>
          <a:p>
            <a:pPr marL="914400" lvl="1" indent="-4572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Kollektif"/>
                <a:ea typeface="Kollektif"/>
                <a:cs typeface="Kollektif"/>
                <a:sym typeface="Kollektif"/>
              </a:rPr>
              <a:t>Compare the different popularity measurements to see the score consensus </a:t>
            </a:r>
          </a:p>
          <a:p>
            <a:pPr marL="457200" lvl="0" indent="-457200" algn="l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u="none" dirty="0">
                <a:solidFill>
                  <a:schemeClr val="bg1"/>
                </a:solidFill>
                <a:latin typeface="Kollektif"/>
                <a:ea typeface="Kollektif"/>
                <a:cs typeface="Kollektif"/>
                <a:sym typeface="Kollektif"/>
              </a:rPr>
              <a:t>Regression Analysis </a:t>
            </a:r>
          </a:p>
          <a:p>
            <a:pPr marL="914400" lvl="1" indent="-4572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u="none" dirty="0">
                <a:solidFill>
                  <a:schemeClr val="bg1"/>
                </a:solidFill>
                <a:latin typeface="Kollektif"/>
                <a:ea typeface="Kollektif"/>
                <a:cs typeface="Kollektif"/>
                <a:sym typeface="Kollektif"/>
              </a:rPr>
              <a:t>Used to model the relationship between a dependent variable (popularity) and one or more independent variables</a:t>
            </a:r>
          </a:p>
          <a:p>
            <a:pPr marL="914400" lvl="1" indent="-4572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u="none" dirty="0">
                <a:solidFill>
                  <a:schemeClr val="bg1"/>
                </a:solidFill>
                <a:latin typeface="Kollektif"/>
                <a:ea typeface="Kollektif"/>
                <a:cs typeface="Kollektif"/>
                <a:sym typeface="Kollektif"/>
              </a:rPr>
              <a:t>Plan to use a scatter plot to represent different variables &amp; their popularity trend over time</a:t>
            </a:r>
          </a:p>
          <a:p>
            <a:pPr marL="914400" lvl="1" indent="-4572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Kollektif"/>
                <a:ea typeface="Kollektif"/>
                <a:cs typeface="Kollektif"/>
                <a:sym typeface="Kollektif"/>
              </a:rPr>
              <a:t>Check </a:t>
            </a:r>
            <a:r>
              <a:rPr lang="en-US" sz="2800" b="1" dirty="0">
                <a:solidFill>
                  <a:schemeClr val="bg1"/>
                </a:solidFill>
                <a:latin typeface="Kollektif"/>
                <a:ea typeface="Kollektif"/>
                <a:cs typeface="Kollektif"/>
                <a:sym typeface="Kollektif"/>
              </a:rPr>
              <a:t>Residual Standard Error</a:t>
            </a:r>
            <a:r>
              <a:rPr lang="en-US" sz="2800" dirty="0">
                <a:solidFill>
                  <a:schemeClr val="bg1"/>
                </a:solidFill>
                <a:latin typeface="Kollektif"/>
                <a:ea typeface="Kollektif"/>
                <a:cs typeface="Kollektif"/>
                <a:sym typeface="Kollektif"/>
              </a:rPr>
              <a:t> based on how </a:t>
            </a:r>
            <a:r>
              <a:rPr lang="en-US" sz="2800" b="0" i="0" dirty="0">
                <a:solidFill>
                  <a:srgbClr val="FFFFFF"/>
                </a:solidFill>
                <a:effectLst/>
                <a:latin typeface="Nunito" pitchFamily="2" charset="0"/>
              </a:rPr>
              <a:t>much the observed values deviate from the predicted values.</a:t>
            </a:r>
            <a:endParaRPr lang="en-US" sz="2800" u="none" dirty="0">
              <a:solidFill>
                <a:schemeClr val="bg1"/>
              </a:solidFill>
              <a:latin typeface="Kollektif"/>
              <a:ea typeface="Kollektif"/>
              <a:cs typeface="Kollektif"/>
              <a:sym typeface="Kollektif"/>
            </a:endParaRPr>
          </a:p>
          <a:p>
            <a:pPr marL="457200" indent="-4572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u="none" dirty="0">
                <a:solidFill>
                  <a:schemeClr val="bg1"/>
                </a:solidFill>
                <a:latin typeface="Kollektif"/>
                <a:ea typeface="Kollektif"/>
                <a:cs typeface="Kollektif"/>
                <a:sym typeface="Kollektif"/>
              </a:rPr>
              <a:t>Cluster Analysis</a:t>
            </a:r>
          </a:p>
          <a:p>
            <a:pPr marL="914400" lvl="1" indent="-4572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Kollektif"/>
                <a:ea typeface="Kollektif"/>
                <a:cs typeface="Kollektif"/>
                <a:sym typeface="Kollektif"/>
              </a:rPr>
              <a:t>Group similar data points into clusters based on their characteristics </a:t>
            </a:r>
          </a:p>
          <a:p>
            <a:pPr marL="1371600" lvl="2" indent="-4572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u="none" dirty="0">
                <a:solidFill>
                  <a:schemeClr val="bg1"/>
                </a:solidFill>
                <a:latin typeface="Kollektif"/>
                <a:ea typeface="Kollektif"/>
                <a:cs typeface="Kollektif"/>
                <a:sym typeface="Kollektif"/>
              </a:rPr>
              <a:t>Plan on using it to group TV shows and Movies that have the same genre and compare how popular they are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67922" y="5443948"/>
            <a:ext cx="8127095" cy="337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2879"/>
              </a:lnSpc>
              <a:buFont typeface="Arial" panose="020B0604020202020204" pitchFamily="34" charset="0"/>
              <a:buChar char="•"/>
            </a:pPr>
            <a:r>
              <a:rPr lang="en-US" sz="2399" b="1" dirty="0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Visualize the Mean, Median and Quartile Values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67922" y="-115646"/>
            <a:ext cx="9952156" cy="2538266"/>
          </a:xfrm>
          <a:prstGeom prst="rect">
            <a:avLst/>
          </a:prstGeom>
        </p:spPr>
        <p:txBody>
          <a:bodyPr lIns="254000" tIns="254000" rIns="254000" bIns="254000" rtlCol="0" anchor="ctr"/>
          <a:lstStyle/>
          <a:p>
            <a:pPr algn="ctr">
              <a:lnSpc>
                <a:spcPts val="13500"/>
              </a:lnSpc>
            </a:pPr>
            <a:r>
              <a:rPr lang="en-US" sz="9000" dirty="0">
                <a:latin typeface="Agrandir Black"/>
                <a:ea typeface="Agrandir Black"/>
                <a:cs typeface="Agrandir Black"/>
                <a:sym typeface="Agrandir Black"/>
              </a:rPr>
              <a:t>Visualizations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64774" y="2226165"/>
            <a:ext cx="8214473" cy="1012047"/>
          </a:xfrm>
          <a:prstGeom prst="rect">
            <a:avLst/>
          </a:prstGeom>
        </p:spPr>
        <p:txBody>
          <a:bodyPr lIns="254000" tIns="254000" rIns="254000" bIns="254000" rtlCol="0" anchor="ctr"/>
          <a:lstStyle/>
          <a:p>
            <a:pPr algn="ctr">
              <a:lnSpc>
                <a:spcPts val="13500"/>
              </a:lnSpc>
            </a:pPr>
            <a:r>
              <a:rPr lang="en-US" sz="4800" dirty="0">
                <a:solidFill>
                  <a:srgbClr val="F15E3D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Scatterplot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782703" y="3876803"/>
            <a:ext cx="3435858" cy="1402981"/>
          </a:xfrm>
          <a:prstGeom prst="rect">
            <a:avLst/>
          </a:prstGeom>
        </p:spPr>
        <p:txBody>
          <a:bodyPr lIns="254000" tIns="254000" rIns="254000" bIns="254000" rtlCol="0" anchor="ctr"/>
          <a:lstStyle/>
          <a:p>
            <a:pPr algn="ctr">
              <a:lnSpc>
                <a:spcPts val="13500"/>
              </a:lnSpc>
            </a:pPr>
            <a:r>
              <a:rPr lang="en-US" sz="4800" dirty="0">
                <a:solidFill>
                  <a:srgbClr val="8CDBA0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Boxplot</a:t>
            </a:r>
          </a:p>
        </p:txBody>
      </p:sp>
      <p:sp>
        <p:nvSpPr>
          <p:cNvPr id="13" name="Freeform 13"/>
          <p:cNvSpPr/>
          <p:nvPr/>
        </p:nvSpPr>
        <p:spPr>
          <a:xfrm>
            <a:off x="346845" y="2466360"/>
            <a:ext cx="3435858" cy="8229600"/>
          </a:xfrm>
          <a:custGeom>
            <a:avLst/>
            <a:gdLst/>
            <a:ahLst/>
            <a:cxnLst/>
            <a:rect l="l" t="t" r="r" b="b"/>
            <a:pathLst>
              <a:path w="3435858" h="8229600">
                <a:moveTo>
                  <a:pt x="0" y="0"/>
                </a:moveTo>
                <a:lnTo>
                  <a:pt x="3435858" y="0"/>
                </a:lnTo>
                <a:lnTo>
                  <a:pt x="34358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250815" y="-1203801"/>
            <a:ext cx="3435858" cy="8229600"/>
          </a:xfrm>
          <a:custGeom>
            <a:avLst/>
            <a:gdLst/>
            <a:ahLst/>
            <a:cxnLst/>
            <a:rect l="l" t="t" r="r" b="b"/>
            <a:pathLst>
              <a:path w="3435858" h="8229600">
                <a:moveTo>
                  <a:pt x="0" y="0"/>
                </a:moveTo>
                <a:lnTo>
                  <a:pt x="3435858" y="0"/>
                </a:lnTo>
                <a:lnTo>
                  <a:pt x="34358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267200" y="3580937"/>
            <a:ext cx="9144070" cy="709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79"/>
              </a:lnSpc>
              <a:buFont typeface="Arial" panose="020B0604020202020204" pitchFamily="34" charset="0"/>
              <a:buChar char="•"/>
            </a:pPr>
            <a:r>
              <a:rPr lang="en-US" sz="2399" b="1" dirty="0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Measure the relationship between time and different factors</a:t>
            </a:r>
          </a:p>
          <a:p>
            <a:pPr marL="342900" indent="-342900">
              <a:lnSpc>
                <a:spcPts val="2879"/>
              </a:lnSpc>
              <a:buFont typeface="Arial" panose="020B0604020202020204" pitchFamily="34" charset="0"/>
              <a:buChar char="•"/>
            </a:pPr>
            <a:r>
              <a:rPr lang="en-US" sz="2399" b="1" dirty="0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Display clusters  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6867EFF1-9932-FC63-B43B-0B341F0FC8EE}"/>
              </a:ext>
            </a:extLst>
          </p:cNvPr>
          <p:cNvSpPr txBox="1"/>
          <p:nvPr/>
        </p:nvSpPr>
        <p:spPr>
          <a:xfrm>
            <a:off x="3772871" y="5443948"/>
            <a:ext cx="5535360" cy="1402981"/>
          </a:xfrm>
          <a:prstGeom prst="rect">
            <a:avLst/>
          </a:prstGeom>
        </p:spPr>
        <p:txBody>
          <a:bodyPr lIns="254000" tIns="254000" rIns="254000" bIns="254000" rtlCol="0" anchor="ctr"/>
          <a:lstStyle/>
          <a:p>
            <a:pPr algn="ctr">
              <a:lnSpc>
                <a:spcPts val="13500"/>
              </a:lnSpc>
            </a:pPr>
            <a:r>
              <a:rPr lang="en-US" sz="4800" dirty="0">
                <a:solidFill>
                  <a:srgbClr val="00B0F0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Linear Models</a:t>
            </a: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74CCB784-5ABC-49D7-102F-66219F28A246}"/>
              </a:ext>
            </a:extLst>
          </p:cNvPr>
          <p:cNvSpPr txBox="1"/>
          <p:nvPr/>
        </p:nvSpPr>
        <p:spPr>
          <a:xfrm>
            <a:off x="4167921" y="7025799"/>
            <a:ext cx="8127095" cy="2197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2879"/>
              </a:lnSpc>
              <a:buFont typeface="Arial" panose="020B0604020202020204" pitchFamily="34" charset="0"/>
              <a:buChar char="•"/>
            </a:pPr>
            <a:r>
              <a:rPr lang="en-US" sz="2399" b="1" dirty="0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Check the p-values and evaluate with a null hypothesis</a:t>
            </a:r>
          </a:p>
          <a:p>
            <a:pPr marL="800100" lvl="1" indent="-342900">
              <a:lnSpc>
                <a:spcPts val="2879"/>
              </a:lnSpc>
              <a:buFont typeface="Arial" panose="020B0604020202020204" pitchFamily="34" charset="0"/>
              <a:buChar char="•"/>
            </a:pPr>
            <a:r>
              <a:rPr lang="en-US" sz="2399" b="1" dirty="0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Likely H0: There is no relationship between popularity and [variable].</a:t>
            </a:r>
          </a:p>
          <a:p>
            <a:pPr marL="800100" lvl="1" indent="-342900">
              <a:lnSpc>
                <a:spcPts val="2879"/>
              </a:lnSpc>
              <a:buFont typeface="Arial" panose="020B0604020202020204" pitchFamily="34" charset="0"/>
              <a:buChar char="•"/>
            </a:pPr>
            <a:r>
              <a:rPr lang="en-US" sz="2399" b="1" dirty="0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Likely Ha: There is a relationship between popularity and [variable].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F0F29B-3DC8-CAD2-E91B-796DAA631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052264F-B1F0-5235-CFA9-C6AF89EF0E84}"/>
              </a:ext>
            </a:extLst>
          </p:cNvPr>
          <p:cNvGrpSpPr/>
          <p:nvPr/>
        </p:nvGrpSpPr>
        <p:grpSpPr>
          <a:xfrm rot="5032238">
            <a:off x="7355117" y="-1383742"/>
            <a:ext cx="7868665" cy="15605725"/>
            <a:chOff x="0" y="0"/>
            <a:chExt cx="812800" cy="161200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8749ABF-C862-9895-ECD6-3CA886F365C9}"/>
                </a:ext>
              </a:extLst>
            </p:cNvPr>
            <p:cNvSpPr/>
            <p:nvPr/>
          </p:nvSpPr>
          <p:spPr>
            <a:xfrm>
              <a:off x="0" y="0"/>
              <a:ext cx="812800" cy="1612006"/>
            </a:xfrm>
            <a:custGeom>
              <a:avLst/>
              <a:gdLst/>
              <a:ahLst/>
              <a:cxnLst/>
              <a:rect l="l" t="t" r="r" b="b"/>
              <a:pathLst>
                <a:path w="812800" h="1612006">
                  <a:moveTo>
                    <a:pt x="406400" y="1612006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1612006"/>
                  </a:lnTo>
                  <a:close/>
                </a:path>
              </a:pathLst>
            </a:custGeom>
            <a:solidFill>
              <a:srgbClr val="EFE88A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D22BC70-D9EC-9C0A-1F2D-AEA18C89CEA7}"/>
                </a:ext>
              </a:extLst>
            </p:cNvPr>
            <p:cNvSpPr txBox="1"/>
            <p:nvPr/>
          </p:nvSpPr>
          <p:spPr>
            <a:xfrm>
              <a:off x="127000" y="57993"/>
              <a:ext cx="558800" cy="8055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F51B3431-68D2-39B6-30C7-753562978E41}"/>
              </a:ext>
            </a:extLst>
          </p:cNvPr>
          <p:cNvSpPr/>
          <p:nvPr/>
        </p:nvSpPr>
        <p:spPr>
          <a:xfrm rot="-361509">
            <a:off x="765911" y="3710115"/>
            <a:ext cx="6183601" cy="6458069"/>
          </a:xfrm>
          <a:custGeom>
            <a:avLst/>
            <a:gdLst/>
            <a:ahLst/>
            <a:cxnLst/>
            <a:rect l="l" t="t" r="r" b="b"/>
            <a:pathLst>
              <a:path w="6183601" h="6458069">
                <a:moveTo>
                  <a:pt x="0" y="0"/>
                </a:moveTo>
                <a:lnTo>
                  <a:pt x="6183601" y="0"/>
                </a:lnTo>
                <a:lnTo>
                  <a:pt x="6183601" y="6458069"/>
                </a:lnTo>
                <a:lnTo>
                  <a:pt x="0" y="64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ADF492F-1143-BB63-C9EA-395C049A67C9}"/>
              </a:ext>
            </a:extLst>
          </p:cNvPr>
          <p:cNvSpPr txBox="1"/>
          <p:nvPr/>
        </p:nvSpPr>
        <p:spPr>
          <a:xfrm>
            <a:off x="3857711" y="905174"/>
            <a:ext cx="1102995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dirty="0">
                <a:solidFill>
                  <a:srgbClr val="F15E3D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Hopeful Outcome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08478A8-FF99-D763-39FC-F648CDAE2133}"/>
              </a:ext>
            </a:extLst>
          </p:cNvPr>
          <p:cNvSpPr txBox="1"/>
          <p:nvPr/>
        </p:nvSpPr>
        <p:spPr>
          <a:xfrm>
            <a:off x="10210800" y="5092971"/>
            <a:ext cx="7350598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4800" u="none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I hope there is actually NOT a correlation between many of the variables. 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B717212-92DB-FDE8-8349-23D1107D4507}"/>
              </a:ext>
            </a:extLst>
          </p:cNvPr>
          <p:cNvSpPr txBox="1"/>
          <p:nvPr/>
        </p:nvSpPr>
        <p:spPr>
          <a:xfrm>
            <a:off x="6922776" y="8716816"/>
            <a:ext cx="5668436" cy="712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For example, popularity with genres or release years over time. </a:t>
            </a:r>
          </a:p>
        </p:txBody>
      </p:sp>
    </p:spTree>
    <p:extLst>
      <p:ext uri="{BB962C8B-B14F-4D97-AF65-F5344CB8AC3E}">
        <p14:creationId xmlns:p14="http://schemas.microsoft.com/office/powerpoint/2010/main" val="1315255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074" y="0"/>
            <a:ext cx="4788131" cy="10287000"/>
          </a:xfrm>
          <a:custGeom>
            <a:avLst/>
            <a:gdLst/>
            <a:ahLst/>
            <a:cxnLst/>
            <a:rect l="l" t="t" r="r" b="b"/>
            <a:pathLst>
              <a:path w="4788131" h="10287000">
                <a:moveTo>
                  <a:pt x="0" y="0"/>
                </a:moveTo>
                <a:lnTo>
                  <a:pt x="4788131" y="0"/>
                </a:lnTo>
                <a:lnTo>
                  <a:pt x="47881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729073" y="4134359"/>
            <a:ext cx="10829854" cy="2558119"/>
            <a:chOff x="0" y="-257175"/>
            <a:chExt cx="14439805" cy="3410826"/>
          </a:xfrm>
        </p:grpSpPr>
        <p:sp>
          <p:nvSpPr>
            <p:cNvPr id="4" name="TextBox 4"/>
            <p:cNvSpPr txBox="1"/>
            <p:nvPr/>
          </p:nvSpPr>
          <p:spPr>
            <a:xfrm>
              <a:off x="0" y="-257175"/>
              <a:ext cx="14439805" cy="2085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9000">
                  <a:solidFill>
                    <a:srgbClr val="F15E3D"/>
                  </a:solidFill>
                  <a:latin typeface="Agrandir Black"/>
                  <a:ea typeface="Agrandir Black"/>
                  <a:cs typeface="Agrandir Black"/>
                  <a:sym typeface="Agrandir Black"/>
                </a:rPr>
                <a:t>Thank you!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632993" y="2147735"/>
              <a:ext cx="9173818" cy="10059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19"/>
                </a:lnSpc>
              </a:pPr>
              <a:r>
                <a:rPr lang="en-US" sz="2399" b="1" dirty="0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Please let me know if you have any suggestions to analyze my data even more. </a:t>
              </a:r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13499869" y="0"/>
            <a:ext cx="4788131" cy="10287000"/>
          </a:xfrm>
          <a:custGeom>
            <a:avLst/>
            <a:gdLst/>
            <a:ahLst/>
            <a:cxnLst/>
            <a:rect l="l" t="t" r="r" b="b"/>
            <a:pathLst>
              <a:path w="4788131" h="10287000">
                <a:moveTo>
                  <a:pt x="4788131" y="0"/>
                </a:moveTo>
                <a:lnTo>
                  <a:pt x="0" y="0"/>
                </a:lnTo>
                <a:lnTo>
                  <a:pt x="0" y="10287000"/>
                </a:lnTo>
                <a:lnTo>
                  <a:pt x="4788131" y="10287000"/>
                </a:lnTo>
                <a:lnTo>
                  <a:pt x="478813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C80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8504" y="3654914"/>
            <a:ext cx="3240869" cy="2963336"/>
          </a:xfrm>
          <a:custGeom>
            <a:avLst/>
            <a:gdLst/>
            <a:ahLst/>
            <a:cxnLst/>
            <a:rect l="l" t="t" r="r" b="b"/>
            <a:pathLst>
              <a:path w="3240869" h="2963336">
                <a:moveTo>
                  <a:pt x="0" y="0"/>
                </a:moveTo>
                <a:lnTo>
                  <a:pt x="3240868" y="0"/>
                </a:lnTo>
                <a:lnTo>
                  <a:pt x="3240868" y="2963336"/>
                </a:lnTo>
                <a:lnTo>
                  <a:pt x="0" y="29633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490963" y="3604805"/>
            <a:ext cx="3306074" cy="3283795"/>
          </a:xfrm>
          <a:custGeom>
            <a:avLst/>
            <a:gdLst/>
            <a:ahLst/>
            <a:cxnLst/>
            <a:rect l="l" t="t" r="r" b="b"/>
            <a:pathLst>
              <a:path w="3306074" h="3283795">
                <a:moveTo>
                  <a:pt x="0" y="0"/>
                </a:moveTo>
                <a:lnTo>
                  <a:pt x="3306074" y="0"/>
                </a:lnTo>
                <a:lnTo>
                  <a:pt x="3306074" y="3283795"/>
                </a:lnTo>
                <a:lnTo>
                  <a:pt x="0" y="32837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477130" y="3540145"/>
            <a:ext cx="3089068" cy="3348455"/>
          </a:xfrm>
          <a:custGeom>
            <a:avLst/>
            <a:gdLst/>
            <a:ahLst/>
            <a:cxnLst/>
            <a:rect l="l" t="t" r="r" b="b"/>
            <a:pathLst>
              <a:path w="3089068" h="3348455">
                <a:moveTo>
                  <a:pt x="0" y="0"/>
                </a:moveTo>
                <a:lnTo>
                  <a:pt x="3089068" y="0"/>
                </a:lnTo>
                <a:lnTo>
                  <a:pt x="3089068" y="3348455"/>
                </a:lnTo>
                <a:lnTo>
                  <a:pt x="0" y="33484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490963" y="7567987"/>
            <a:ext cx="3306074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Our Projects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90963" y="8082424"/>
            <a:ext cx="3306074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Elaborate on what you want to discuss.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13299" y="7567987"/>
            <a:ext cx="3306074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About Us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3299" y="8082424"/>
            <a:ext cx="3306074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Elaborate on what you want to discuss.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24425" y="7567987"/>
            <a:ext cx="3794478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Stats &amp; Numbers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368628" y="8082424"/>
            <a:ext cx="3306074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Elaborate on what you want to discuss.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0224" y="771525"/>
            <a:ext cx="16507551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 dirty="0">
                <a:solidFill>
                  <a:srgbClr val="FFFFFF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Analysis Plam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2708</TotalTime>
  <Words>1163</Words>
  <Application>Microsoft Office PowerPoint</Application>
  <PresentationFormat>Custom</PresentationFormat>
  <Paragraphs>200</Paragraphs>
  <Slides>30</Slides>
  <Notes>0</Notes>
  <HiddenSlides>22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Open Sauce</vt:lpstr>
      <vt:lpstr>Kollektif Italics</vt:lpstr>
      <vt:lpstr>Calibri</vt:lpstr>
      <vt:lpstr>Agrandir Black</vt:lpstr>
      <vt:lpstr>Kollektif Bold</vt:lpstr>
      <vt:lpstr>Nunito</vt:lpstr>
      <vt:lpstr>Kollektif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Beige and Orange Illustrative Movie Background Theme Presentation</dc:title>
  <cp:lastModifiedBy>Ananya Subramaniam</cp:lastModifiedBy>
  <cp:revision>3</cp:revision>
  <dcterms:created xsi:type="dcterms:W3CDTF">2006-08-16T00:00:00Z</dcterms:created>
  <dcterms:modified xsi:type="dcterms:W3CDTF">2025-10-16T22:33:18Z</dcterms:modified>
  <dc:identifier>DAG10TWpR74</dc:identifier>
</cp:coreProperties>
</file>